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4" d="100"/>
          <a:sy n="94" d="100"/>
        </p:scale>
        <p:origin x="-1284" y="-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ED9E6C-2C21-493C-92DA-CCA01C9EA9FA}" type="datetimeFigureOut">
              <a:rPr lang="pt-PT" smtClean="0"/>
              <a:t>28-11-2016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FA127A-55EC-417E-B7CD-DF77BB207919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684097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FA127A-55EC-417E-B7CD-DF77BB207919}" type="slidenum">
              <a:rPr lang="pt-PT" smtClean="0"/>
              <a:t>2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2512445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ítulo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17" name="Subtítulo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pt-PT" smtClean="0"/>
              <a:t>Faça clique para editar o estilo</a:t>
            </a:r>
            <a:endParaRPr kumimoji="0" lang="en-US"/>
          </a:p>
        </p:txBody>
      </p:sp>
      <p:sp>
        <p:nvSpPr>
          <p:cNvPr id="30" name="Marcador de Posição da Data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4FE03-8608-468F-966D-389732D04B91}" type="datetimeFigureOut">
              <a:rPr lang="pt-PT" smtClean="0"/>
              <a:pPr/>
              <a:t>28-11-2016</a:t>
            </a:fld>
            <a:endParaRPr lang="pt-PT"/>
          </a:p>
        </p:txBody>
      </p:sp>
      <p:sp>
        <p:nvSpPr>
          <p:cNvPr id="19" name="Marcador de Posição do Rodapé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27" name="Marcador de Posição do Número do Diapositivo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C9C9B-11AF-40FB-BB44-A7C20BD71970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4FE03-8608-468F-966D-389732D04B91}" type="datetimeFigureOut">
              <a:rPr lang="pt-PT" smtClean="0"/>
              <a:pPr/>
              <a:t>28-11-2016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C9C9B-11AF-40FB-BB44-A7C20BD71970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4FE03-8608-468F-966D-389732D04B91}" type="datetimeFigureOut">
              <a:rPr lang="pt-PT" smtClean="0"/>
              <a:pPr/>
              <a:t>28-11-2016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C9C9B-11AF-40FB-BB44-A7C20BD71970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4FE03-8608-468F-966D-389732D04B91}" type="datetimeFigureOut">
              <a:rPr lang="pt-PT" smtClean="0"/>
              <a:pPr/>
              <a:t>28-11-2016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C9C9B-11AF-40FB-BB44-A7C20BD71970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4FE03-8608-468F-966D-389732D04B91}" type="datetimeFigureOut">
              <a:rPr lang="pt-PT" smtClean="0"/>
              <a:pPr/>
              <a:t>28-11-2016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C9C9B-11AF-40FB-BB44-A7C20BD71970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4FE03-8608-468F-966D-389732D04B91}" type="datetimeFigureOut">
              <a:rPr lang="pt-PT" smtClean="0"/>
              <a:pPr/>
              <a:t>28-11-2016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C9C9B-11AF-40FB-BB44-A7C20BD71970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5" name="Marcador de Posição de Conteúdo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4FE03-8608-468F-966D-389732D04B91}" type="datetimeFigureOut">
              <a:rPr lang="pt-PT" smtClean="0"/>
              <a:pPr/>
              <a:t>28-11-2016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C9C9B-11AF-40FB-BB44-A7C20BD71970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4FE03-8608-468F-966D-389732D04B91}" type="datetimeFigureOut">
              <a:rPr lang="pt-PT" smtClean="0"/>
              <a:pPr/>
              <a:t>28-11-2016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C9C9B-11AF-40FB-BB44-A7C20BD71970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4FE03-8608-468F-966D-389732D04B91}" type="datetimeFigureOut">
              <a:rPr lang="pt-PT" smtClean="0"/>
              <a:pPr/>
              <a:t>28-11-2016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C9C9B-11AF-40FB-BB44-A7C20BD71970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4FE03-8608-468F-966D-389732D04B91}" type="datetimeFigureOut">
              <a:rPr lang="pt-PT" smtClean="0"/>
              <a:pPr/>
              <a:t>28-11-2016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C9C9B-11AF-40FB-BB44-A7C20BD71970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rtar e Arredondar Rectângulo de Canto Simples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Triângulo rectângulo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4FE03-8608-468F-966D-389732D04B91}" type="datetimeFigureOut">
              <a:rPr lang="pt-PT" smtClean="0"/>
              <a:pPr/>
              <a:t>28-11-2016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5DC9C9B-11AF-40FB-BB44-A7C20BD71970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pt-PT" smtClean="0"/>
              <a:t>Clique no ícone para adicionar uma imagem</a:t>
            </a:r>
            <a:endParaRPr kumimoji="0" lang="en-US" dirty="0"/>
          </a:p>
        </p:txBody>
      </p:sp>
      <p:sp>
        <p:nvSpPr>
          <p:cNvPr id="10" name="Forma livre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orma livre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a livre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orma livre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Marcador de Posição do Título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0" name="Marcador de Posição do Texto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pt-PT" smtClean="0"/>
              <a:t>Clique para editar os estilos</a:t>
            </a:r>
          </a:p>
          <a:p>
            <a:pPr lvl="1" eaLnBrk="1" latinLnBrk="0" hangingPunct="1"/>
            <a:r>
              <a:rPr kumimoji="0" lang="pt-PT" smtClean="0"/>
              <a:t>Segundo nível</a:t>
            </a:r>
          </a:p>
          <a:p>
            <a:pPr lvl="2" eaLnBrk="1" latinLnBrk="0" hangingPunct="1"/>
            <a:r>
              <a:rPr kumimoji="0" lang="pt-PT" smtClean="0"/>
              <a:t>Terceiro nível</a:t>
            </a:r>
          </a:p>
          <a:p>
            <a:pPr lvl="3" eaLnBrk="1" latinLnBrk="0" hangingPunct="1"/>
            <a:r>
              <a:rPr kumimoji="0" lang="pt-PT" smtClean="0"/>
              <a:t>Quarto nível</a:t>
            </a:r>
          </a:p>
          <a:p>
            <a:pPr lvl="4" eaLnBrk="1" latinLnBrk="0" hangingPunct="1"/>
            <a:r>
              <a:rPr kumimoji="0" lang="pt-PT" smtClean="0"/>
              <a:t>Quinto nível</a:t>
            </a:r>
            <a:endParaRPr kumimoji="0" lang="en-US"/>
          </a:p>
        </p:txBody>
      </p:sp>
      <p:sp>
        <p:nvSpPr>
          <p:cNvPr id="10" name="Marcador de Posição da Data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4E4FE03-8608-468F-966D-389732D04B91}" type="datetimeFigureOut">
              <a:rPr lang="pt-PT" smtClean="0"/>
              <a:pPr/>
              <a:t>28-11-2016</a:t>
            </a:fld>
            <a:endParaRPr lang="pt-PT"/>
          </a:p>
        </p:txBody>
      </p:sp>
      <p:sp>
        <p:nvSpPr>
          <p:cNvPr id="22" name="Marcador de Posição do Rodapé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18" name="Marcador de Posição do Número do Diapositivo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5DC9C9B-11AF-40FB-BB44-A7C20BD71970}" type="slidenum">
              <a:rPr lang="pt-PT" smtClean="0"/>
              <a:pPr/>
              <a:t>‹nº›</a:t>
            </a:fld>
            <a:endParaRPr lang="pt-PT"/>
          </a:p>
        </p:txBody>
      </p:sp>
      <p:grpSp>
        <p:nvGrpSpPr>
          <p:cNvPr id="2" name="Grupo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orma livre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orma livre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4740086" y="1371600"/>
            <a:ext cx="3644962" cy="1828800"/>
          </a:xfrm>
        </p:spPr>
        <p:txBody>
          <a:bodyPr/>
          <a:lstStyle/>
          <a:p>
            <a:r>
              <a:rPr lang="pt-PT" dirty="0" smtClean="0"/>
              <a:t>Lince  </a:t>
            </a:r>
            <a:r>
              <a:rPr lang="pt-PT" dirty="0"/>
              <a:t>I</a:t>
            </a:r>
            <a:r>
              <a:rPr lang="pt-PT" dirty="0" smtClean="0"/>
              <a:t>bérico</a:t>
            </a:r>
            <a:endParaRPr lang="pt-PT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48680"/>
            <a:ext cx="4416558" cy="59521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055840"/>
          </a:xfrm>
        </p:spPr>
        <p:txBody>
          <a:bodyPr>
            <a:normAutofit fontScale="92500"/>
          </a:bodyPr>
          <a:lstStyle/>
          <a:p>
            <a:pPr algn="just">
              <a:lnSpc>
                <a:spcPct val="150000"/>
              </a:lnSpc>
            </a:pPr>
            <a:r>
              <a:rPr lang="pt-PT" dirty="0" smtClean="0">
                <a:solidFill>
                  <a:schemeClr val="accent6">
                    <a:lumMod val="75000"/>
                  </a:schemeClr>
                </a:solidFill>
              </a:rPr>
              <a:t>O </a:t>
            </a:r>
            <a:r>
              <a:rPr lang="pt-PT" u="sng" dirty="0" smtClean="0">
                <a:solidFill>
                  <a:schemeClr val="accent6">
                    <a:lumMod val="75000"/>
                  </a:schemeClr>
                </a:solidFill>
              </a:rPr>
              <a:t>lince ibérico</a:t>
            </a:r>
            <a:r>
              <a:rPr lang="pt-PT" dirty="0" smtClean="0">
                <a:solidFill>
                  <a:schemeClr val="accent6">
                    <a:lumMod val="75000"/>
                  </a:schemeClr>
                </a:solidFill>
              </a:rPr>
              <a:t>  tem uma pelagem castanha ou amarela com manchas negras e cauda curta. Uma das principais características deste felino é possuir nas extremidades das orelhas pêlos rígidos em forma de pincel, o que facilita a sua audição. Os seus membros são robustos, sendo os posteriores mais longos, o que lhe permite grande capacidade de impulsão, enquanto que os anteriores são mais curtos e fortes sendo por isso utilizados na captura das presas.</a:t>
            </a:r>
            <a:endParaRPr lang="pt-PT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722344"/>
          </a:xfrm>
        </p:spPr>
        <p:txBody>
          <a:bodyPr>
            <a:normAutofit/>
          </a:bodyPr>
          <a:lstStyle/>
          <a:p>
            <a:r>
              <a:rPr lang="pt-PT" sz="3200" dirty="0"/>
              <a:t>c</a:t>
            </a:r>
            <a:r>
              <a:rPr lang="pt-PT" sz="3200" dirty="0" smtClean="0"/>
              <a:t>ontinuação….</a:t>
            </a:r>
            <a:endParaRPr lang="pt-PT" sz="3200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1013" y="4293095"/>
            <a:ext cx="3173867" cy="2115911"/>
          </a:xfrm>
          <a:prstGeom prst="rect">
            <a:avLst/>
          </a:prstGeom>
        </p:spPr>
      </p:pic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0" y="1146801"/>
            <a:ext cx="8229600" cy="4389120"/>
          </a:xfrm>
        </p:spPr>
        <p:txBody>
          <a:bodyPr/>
          <a:lstStyle/>
          <a:p>
            <a:pPr lvl="0">
              <a:lnSpc>
                <a:spcPct val="250000"/>
              </a:lnSpc>
            </a:pPr>
            <a:r>
              <a:rPr lang="pt-PT" dirty="0" smtClean="0">
                <a:solidFill>
                  <a:schemeClr val="accent6">
                    <a:lumMod val="75000"/>
                  </a:schemeClr>
                </a:solidFill>
              </a:rPr>
              <a:t>O lince ibérico somente existe em Portugal e Espanha. </a:t>
            </a:r>
          </a:p>
          <a:p>
            <a:pPr lvl="0">
              <a:lnSpc>
                <a:spcPct val="250000"/>
              </a:lnSpc>
            </a:pPr>
            <a:r>
              <a:rPr lang="pt-PT" dirty="0" smtClean="0">
                <a:solidFill>
                  <a:schemeClr val="accent6">
                    <a:lumMod val="75000"/>
                  </a:schemeClr>
                </a:solidFill>
              </a:rPr>
              <a:t>Apenas existem 100 destes felinos em todo este território.</a:t>
            </a:r>
          </a:p>
          <a:p>
            <a:pPr lvl="0">
              <a:lnSpc>
                <a:spcPct val="250000"/>
              </a:lnSpc>
            </a:pPr>
            <a:r>
              <a:rPr lang="pt-PT" dirty="0" smtClean="0">
                <a:solidFill>
                  <a:schemeClr val="accent6">
                    <a:lumMod val="75000"/>
                  </a:schemeClr>
                </a:solidFill>
              </a:rPr>
              <a:t>Este felino habita no matagal mediterrânico.</a:t>
            </a:r>
          </a:p>
          <a:p>
            <a:endParaRPr lang="pt-P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904656"/>
          </a:xfrm>
        </p:spPr>
        <p:txBody>
          <a:bodyPr>
            <a:normAutofit fontScale="40000" lnSpcReduction="20000"/>
          </a:bodyPr>
          <a:lstStyle/>
          <a:p>
            <a:pPr lvl="0"/>
            <a:endParaRPr lang="pt-PT" dirty="0" smtClean="0"/>
          </a:p>
          <a:p>
            <a:pPr marL="0" indent="0">
              <a:lnSpc>
                <a:spcPct val="200000"/>
              </a:lnSpc>
              <a:buNone/>
            </a:pPr>
            <a:r>
              <a:rPr lang="pt-PT" sz="4400" b="1" dirty="0" smtClean="0">
                <a:solidFill>
                  <a:schemeClr val="accent6">
                    <a:lumMod val="75000"/>
                  </a:schemeClr>
                </a:solidFill>
              </a:rPr>
              <a:t>Comportamento</a:t>
            </a:r>
            <a:r>
              <a:rPr lang="pt-PT" sz="3200" dirty="0" smtClean="0">
                <a:solidFill>
                  <a:schemeClr val="accent6">
                    <a:lumMod val="75000"/>
                  </a:schemeClr>
                </a:solidFill>
              </a:rPr>
              <a:t>:</a:t>
            </a:r>
          </a:p>
          <a:p>
            <a:pPr>
              <a:lnSpc>
                <a:spcPct val="200000"/>
              </a:lnSpc>
            </a:pPr>
            <a:r>
              <a:rPr lang="pt-PT" sz="3800" dirty="0" smtClean="0">
                <a:solidFill>
                  <a:schemeClr val="accent6">
                    <a:lumMod val="75000"/>
                  </a:schemeClr>
                </a:solidFill>
              </a:rPr>
              <a:t>É um animal essencialmente nocturno, podendo deslocar-se cerca de 7 km num dia.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pt-PT" sz="38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>
              <a:lnSpc>
                <a:spcPct val="200000"/>
              </a:lnSpc>
            </a:pPr>
            <a:r>
              <a:rPr lang="pt-PT" sz="3800" dirty="0" smtClean="0">
                <a:solidFill>
                  <a:schemeClr val="accent6">
                    <a:lumMod val="75000"/>
                  </a:schemeClr>
                </a:solidFill>
              </a:rPr>
              <a:t>Os linces ibéricos não têm por hábito juntar-se ou andar em grupo com outros machos, mas sempre acompanhados por uma ou mais fêmeas. Os acasalamentos ocorrem entre Janeiro e Março e após um período de gestação que varia entre 63 e 74 dias podem nascer entre 1 e 4 crias. O mais comum é nascerem apenas 2 crias que recebem cuidados unicamente maternais durante cerca de 1 ano, altura em que se tornam independentes e abandonam o grupo familiar. Normalmente, quando nascem 3 ou 4 crias, estas entram em combates por comida ou sem qualquer motivo e acabam por sobrar apenas duas ou  mesmo uma, daí um dos seus pequenos aumentos populacionais</a:t>
            </a:r>
            <a:r>
              <a:rPr lang="pt-PT" sz="3800" dirty="0" smtClean="0"/>
              <a:t>.</a:t>
            </a:r>
            <a:endParaRPr lang="pt-PT" sz="3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7544" y="1700808"/>
            <a:ext cx="83058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pt-PT" dirty="0" smtClean="0"/>
              <a:t>Quantos felinos existem em Portugal e Espanha?</a:t>
            </a:r>
            <a:br>
              <a:rPr lang="pt-PT" dirty="0" smtClean="0"/>
            </a:br>
            <a:endParaRPr lang="pt-PT" dirty="0"/>
          </a:p>
        </p:txBody>
      </p:sp>
      <p:sp>
        <p:nvSpPr>
          <p:cNvPr id="3" name="CaixaDeTexto 2"/>
          <p:cNvSpPr txBox="1"/>
          <p:nvPr/>
        </p:nvSpPr>
        <p:spPr>
          <a:xfrm>
            <a:off x="1197872" y="4221088"/>
            <a:ext cx="68451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800" b="1" dirty="0" smtClean="0">
                <a:solidFill>
                  <a:schemeClr val="accent1">
                    <a:lumMod val="75000"/>
                  </a:schemeClr>
                </a:solidFill>
              </a:rPr>
              <a:t>Em Portugal e Espanha existem 100 felinos</a:t>
            </a:r>
            <a:r>
              <a:rPr lang="pt-PT" b="1" dirty="0" smtClean="0">
                <a:solidFill>
                  <a:schemeClr val="accent1">
                    <a:lumMod val="75000"/>
                  </a:schemeClr>
                </a:solidFill>
              </a:rPr>
              <a:t>.</a:t>
            </a:r>
            <a:endParaRPr lang="pt-PT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8076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83568" y="1340768"/>
            <a:ext cx="8305800" cy="1143000"/>
          </a:xfrm>
        </p:spPr>
        <p:txBody>
          <a:bodyPr>
            <a:normAutofit fontScale="90000"/>
          </a:bodyPr>
          <a:lstStyle/>
          <a:p>
            <a:r>
              <a:rPr lang="pt-PT" dirty="0" smtClean="0"/>
              <a:t>De que cor é a pelagem do lince ibérico?</a:t>
            </a:r>
            <a:endParaRPr lang="pt-PT" dirty="0"/>
          </a:p>
        </p:txBody>
      </p:sp>
      <p:sp>
        <p:nvSpPr>
          <p:cNvPr id="3" name="CaixaDeTexto 2"/>
          <p:cNvSpPr txBox="1"/>
          <p:nvPr/>
        </p:nvSpPr>
        <p:spPr>
          <a:xfrm>
            <a:off x="1081708" y="3429000"/>
            <a:ext cx="70567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800" b="1" dirty="0" smtClean="0">
                <a:solidFill>
                  <a:schemeClr val="accent1">
                    <a:lumMod val="75000"/>
                  </a:schemeClr>
                </a:solidFill>
              </a:rPr>
              <a:t>A pelagem do lince ibérico é castanha ou amarela com manchas negras. </a:t>
            </a:r>
            <a:endParaRPr lang="pt-PT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9421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29233" y="1124744"/>
            <a:ext cx="8305800" cy="1143000"/>
          </a:xfrm>
        </p:spPr>
        <p:txBody>
          <a:bodyPr>
            <a:normAutofit fontScale="90000"/>
          </a:bodyPr>
          <a:lstStyle/>
          <a:p>
            <a:r>
              <a:rPr lang="pt-PT" dirty="0" smtClean="0"/>
              <a:t>Qual a distância que o lince pode fazer num dia?</a:t>
            </a:r>
            <a:endParaRPr lang="pt-PT" dirty="0"/>
          </a:p>
        </p:txBody>
      </p:sp>
      <p:sp>
        <p:nvSpPr>
          <p:cNvPr id="3" name="CaixaDeTexto 2"/>
          <p:cNvSpPr txBox="1"/>
          <p:nvPr/>
        </p:nvSpPr>
        <p:spPr>
          <a:xfrm>
            <a:off x="1691680" y="2780928"/>
            <a:ext cx="66923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800" b="1" dirty="0" smtClean="0">
                <a:solidFill>
                  <a:schemeClr val="accent1">
                    <a:lumMod val="75000"/>
                  </a:schemeClr>
                </a:solidFill>
              </a:rPr>
              <a:t>O lince pode deslocar-se até 7 km num dia</a:t>
            </a:r>
            <a:r>
              <a:rPr lang="pt-PT" dirty="0" smtClean="0"/>
              <a:t>.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758206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131840" y="5589240"/>
            <a:ext cx="5569496" cy="1052736"/>
          </a:xfrm>
        </p:spPr>
        <p:txBody>
          <a:bodyPr>
            <a:normAutofit fontScale="90000"/>
          </a:bodyPr>
          <a:lstStyle/>
          <a:p>
            <a:pPr algn="ctr"/>
            <a:r>
              <a:rPr lang="pt-PT" sz="4000" dirty="0" smtClean="0"/>
              <a:t>Trabalho realizado por NELSON e TIAGO</a:t>
            </a:r>
            <a:endParaRPr lang="pt-PT" sz="4000" dirty="0"/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817" y="836712"/>
            <a:ext cx="2627784" cy="3352834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1052736"/>
            <a:ext cx="3491880" cy="23308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911761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uxo">
  <a:themeElements>
    <a:clrScheme name="Técnica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Office Clássico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uxo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58</TotalTime>
  <Words>318</Words>
  <Application>Microsoft Office PowerPoint</Application>
  <PresentationFormat>Apresentação no Ecrã (4:3)</PresentationFormat>
  <Paragraphs>19</Paragraphs>
  <Slides>8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8</vt:i4>
      </vt:variant>
    </vt:vector>
  </HeadingPairs>
  <TitlesOfParts>
    <vt:vector size="9" baseType="lpstr">
      <vt:lpstr>Fluxo</vt:lpstr>
      <vt:lpstr>Lince  Ibérico</vt:lpstr>
      <vt:lpstr>Apresentação do PowerPoint</vt:lpstr>
      <vt:lpstr>continuação….</vt:lpstr>
      <vt:lpstr>Apresentação do PowerPoint</vt:lpstr>
      <vt:lpstr>Quantos felinos existem em Portugal e Espanha? </vt:lpstr>
      <vt:lpstr>De que cor é a pelagem do lince ibérico?</vt:lpstr>
      <vt:lpstr>Qual a distância que o lince pode fazer num dia?</vt:lpstr>
      <vt:lpstr>Trabalho realizado por NELSON e TIAGO</vt:lpstr>
    </vt:vector>
  </TitlesOfParts>
  <Company>..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Lince  iberico</dc:title>
  <dc:creator>ALUNO</dc:creator>
  <cp:lastModifiedBy>solemp</cp:lastModifiedBy>
  <cp:revision>9</cp:revision>
  <dcterms:created xsi:type="dcterms:W3CDTF">2015-02-04T00:43:56Z</dcterms:created>
  <dcterms:modified xsi:type="dcterms:W3CDTF">2016-11-28T13:46:49Z</dcterms:modified>
</cp:coreProperties>
</file>