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84" r:id="rId1"/>
  </p:sldMasterIdLst>
  <p:sldIdLst>
    <p:sldId id="256" r:id="rId2"/>
    <p:sldId id="271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70" r:id="rId14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4" d="100"/>
          <a:sy n="94" d="100"/>
        </p:scale>
        <p:origin x="-1284" y="-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516624"/>
            <a:ext cx="7315200" cy="2595025"/>
          </a:xfrm>
        </p:spPr>
        <p:txBody>
          <a:bodyPr>
            <a:normAutofit/>
          </a:bodyPr>
          <a:lstStyle>
            <a:lvl1pPr>
              <a:defRPr sz="4800"/>
            </a:lvl1pPr>
          </a:lstStyle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166530"/>
            <a:ext cx="7315200" cy="1144632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23D5B-160F-4B79-98F5-3DC24F7E5CFE}" type="datetimeFigureOut">
              <a:rPr lang="pt-PT" smtClean="0"/>
              <a:t>31-05-2016</a:t>
            </a:fld>
            <a:endParaRPr lang="pt-PT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6D12C1C-218B-4D9D-A1CB-963C3474314A}" type="slidenum">
              <a:rPr lang="pt-PT" smtClean="0"/>
              <a:t>‹nº›</a:t>
            </a:fld>
            <a:endParaRPr lang="pt-PT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pt-P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23D5B-160F-4B79-98F5-3DC24F7E5CFE}" type="datetimeFigureOut">
              <a:rPr lang="pt-PT" smtClean="0"/>
              <a:t>31-05-2016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12C1C-218B-4D9D-A1CB-963C3474314A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48400" y="1826709"/>
            <a:ext cx="1492499" cy="4484454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4524" y="1826709"/>
            <a:ext cx="5241476" cy="4484454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23D5B-160F-4B79-98F5-3DC24F7E5CFE}" type="datetimeFigureOut">
              <a:rPr lang="pt-PT" smtClean="0"/>
              <a:t>31-05-2016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12C1C-218B-4D9D-A1CB-963C3474314A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23D5B-160F-4B79-98F5-3DC24F7E5CFE}" type="datetimeFigureOut">
              <a:rPr lang="pt-PT" smtClean="0"/>
              <a:t>31-05-2016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12C1C-218B-4D9D-A1CB-963C3474314A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017572"/>
            <a:ext cx="7315200" cy="1293592"/>
          </a:xfrm>
        </p:spPr>
        <p:txBody>
          <a:bodyPr anchor="t"/>
          <a:lstStyle>
            <a:lvl1pPr algn="l">
              <a:defRPr sz="4000" b="0" cap="none"/>
            </a:lvl1pPr>
          </a:lstStyle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3865097"/>
            <a:ext cx="7315200" cy="109843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23D5B-160F-4B79-98F5-3DC24F7E5CFE}" type="datetimeFigureOut">
              <a:rPr lang="pt-PT" smtClean="0"/>
              <a:t>31-05-2016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12C1C-218B-4D9D-A1CB-963C3474314A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23D5B-160F-4B79-98F5-3DC24F7E5CFE}" type="datetimeFigureOut">
              <a:rPr lang="pt-PT" smtClean="0"/>
              <a:t>31-05-2016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12C1C-218B-4D9D-A1CB-963C3474314A}" type="slidenum">
              <a:rPr lang="pt-PT" smtClean="0"/>
              <a:t>‹nº›</a:t>
            </a:fld>
            <a:endParaRPr lang="pt-PT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914400" y="2743200"/>
            <a:ext cx="3566160" cy="3593592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81728" y="2743200"/>
            <a:ext cx="3566160" cy="3595687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6348" y="2743200"/>
            <a:ext cx="3364992" cy="62179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85144" y="2743200"/>
            <a:ext cx="3362062" cy="62179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23D5B-160F-4B79-98F5-3DC24F7E5CFE}" type="datetimeFigureOut">
              <a:rPr lang="pt-PT" smtClean="0"/>
              <a:t>31-05-2016</a:t>
            </a:fld>
            <a:endParaRPr lang="pt-P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12C1C-218B-4D9D-A1CB-963C3474314A}" type="slidenum">
              <a:rPr lang="pt-PT" smtClean="0"/>
              <a:t>‹nº›</a:t>
            </a:fld>
            <a:endParaRPr lang="pt-PT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914400" y="3383280"/>
            <a:ext cx="3566160" cy="2953512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81727" y="3383280"/>
            <a:ext cx="3566160" cy="2953512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23D5B-160F-4B79-98F5-3DC24F7E5CFE}" type="datetimeFigureOut">
              <a:rPr lang="pt-PT" smtClean="0"/>
              <a:t>31-05-2016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12C1C-218B-4D9D-A1CB-963C3474314A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23D5B-160F-4B79-98F5-3DC24F7E5CFE}" type="datetimeFigureOut">
              <a:rPr lang="pt-PT" smtClean="0"/>
              <a:t>31-05-2016</a:t>
            </a:fld>
            <a:endParaRPr lang="pt-P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12C1C-218B-4D9D-A1CB-963C3474314A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825362"/>
            <a:ext cx="2950936" cy="2173015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1752" y="1826709"/>
            <a:ext cx="4207848" cy="4476614"/>
          </a:xfrm>
        </p:spPr>
        <p:txBody>
          <a:bodyPr anchor="ctr"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061095"/>
            <a:ext cx="2950936" cy="22453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23D5B-160F-4B79-98F5-3DC24F7E5CFE}" type="datetimeFigureOut">
              <a:rPr lang="pt-PT" smtClean="0"/>
              <a:t>31-05-2016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12C1C-218B-4D9D-A1CB-963C3474314A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828800"/>
            <a:ext cx="2953512" cy="2176272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191000" y="2286000"/>
            <a:ext cx="4038600" cy="3352800"/>
          </a:xfrm>
          <a:solidFill>
            <a:schemeClr val="accent2"/>
          </a:solidFill>
          <a:ln w="12700">
            <a:noFill/>
          </a:ln>
          <a:effectLst>
            <a:reflection blurRad="12700" stA="30000" endPos="30000" dist="31750" dir="5400000" sy="-100000" algn="bl" rotWithShape="0"/>
          </a:effectLst>
          <a:scene3d>
            <a:camera prst="perspectiveRight" fov="2700000">
              <a:rot lat="240000" lon="900000" rev="0"/>
            </a:camera>
            <a:lightRig rig="threePt" dir="t">
              <a:rot lat="0" lon="0" rev="2700000"/>
            </a:lightRig>
          </a:scene3d>
          <a:sp3d/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PT" smtClean="0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059936"/>
            <a:ext cx="2953512" cy="224942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23D5B-160F-4B79-98F5-3DC24F7E5CFE}" type="datetimeFigureOut">
              <a:rPr lang="pt-PT" smtClean="0"/>
              <a:t>31-05-2016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12C1C-218B-4D9D-A1CB-963C3474314A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8435268" y="573807"/>
            <a:ext cx="86236" cy="5723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8569419" y="573807"/>
            <a:ext cx="576072" cy="5723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2769833"/>
            <a:ext cx="7315200" cy="35395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07690" y="548797"/>
            <a:ext cx="1189132" cy="29791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fld id="{53D23D5B-160F-4B79-98F5-3DC24F7E5CFE}" type="datetimeFigureOut">
              <a:rPr lang="pt-PT" smtClean="0"/>
              <a:t>31-05-2016</a:t>
            </a:fld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14415" y="548797"/>
            <a:ext cx="941203" cy="3017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06D12C1C-218B-4D9D-A1CB-963C3474314A}" type="slidenum">
              <a:rPr lang="pt-PT" smtClean="0"/>
              <a:t>‹nº›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08688" y="855956"/>
            <a:ext cx="2246489" cy="301227"/>
          </a:xfrm>
          <a:prstGeom prst="rect">
            <a:avLst/>
          </a:prstGeom>
        </p:spPr>
        <p:txBody>
          <a:bodyPr vert="horz" lIns="91440" tIns="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pt-PT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85" r:id="rId1"/>
    <p:sldLayoutId id="2147483986" r:id="rId2"/>
    <p:sldLayoutId id="2147483987" r:id="rId3"/>
    <p:sldLayoutId id="2147483988" r:id="rId4"/>
    <p:sldLayoutId id="2147483989" r:id="rId5"/>
    <p:sldLayoutId id="2147483990" r:id="rId6"/>
    <p:sldLayoutId id="2147483991" r:id="rId7"/>
    <p:sldLayoutId id="2147483992" r:id="rId8"/>
    <p:sldLayoutId id="2147483993" r:id="rId9"/>
    <p:sldLayoutId id="2147483994" r:id="rId10"/>
    <p:sldLayoutId id="21474839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1430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6002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8288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533400" y="260648"/>
            <a:ext cx="7851648" cy="3168352"/>
          </a:xfrm>
        </p:spPr>
        <p:txBody>
          <a:bodyPr>
            <a:noAutofit/>
          </a:bodyPr>
          <a:lstStyle/>
          <a:p>
            <a:pPr algn="ctr"/>
            <a:r>
              <a:rPr lang="pt-PT" sz="7200" dirty="0" smtClean="0">
                <a:latin typeface="Comic Sans MS" panose="030F0702030302020204" pitchFamily="66" charset="0"/>
              </a:rPr>
              <a:t>Energias renováveis em Portugal</a:t>
            </a:r>
            <a:endParaRPr lang="pt-PT" sz="7200" dirty="0">
              <a:latin typeface="Comic Sans MS" panose="030F0702030302020204" pitchFamily="66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6372200" y="5301208"/>
            <a:ext cx="2592288" cy="1368152"/>
          </a:xfrm>
        </p:spPr>
        <p:txBody>
          <a:bodyPr>
            <a:normAutofit/>
          </a:bodyPr>
          <a:lstStyle/>
          <a:p>
            <a:pPr algn="l"/>
            <a:r>
              <a:rPr lang="pt-PT" sz="18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Trabalho realizado por :António Pedro Ribeiro Silva</a:t>
            </a:r>
          </a:p>
          <a:p>
            <a:pPr algn="l"/>
            <a:r>
              <a:rPr lang="pt-PT" sz="18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6ºB nº4</a:t>
            </a:r>
            <a:endParaRPr lang="pt-PT" sz="18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645024"/>
            <a:ext cx="4968552" cy="2880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46478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14400" y="116632"/>
            <a:ext cx="7315200" cy="1296143"/>
          </a:xfrm>
        </p:spPr>
        <p:txBody>
          <a:bodyPr>
            <a:normAutofit/>
          </a:bodyPr>
          <a:lstStyle/>
          <a:p>
            <a:r>
              <a:rPr lang="pt-PT" sz="4400" dirty="0" smtClean="0">
                <a:latin typeface="Comic Sans MS" panose="030F0702030302020204" pitchFamily="66" charset="0"/>
              </a:rPr>
              <a:t>Energia geotérmica </a:t>
            </a:r>
            <a:endParaRPr lang="pt-PT" sz="4400" dirty="0">
              <a:latin typeface="Comic Sans MS" panose="030F0702030302020204" pitchFamily="66" charset="0"/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pt-PT" dirty="0" smtClean="0">
                <a:latin typeface="Comic Sans MS" panose="030F0702030302020204" pitchFamily="66" charset="0"/>
              </a:rPr>
              <a:t>Energia obtida através do calor da terra </a:t>
            </a:r>
          </a:p>
          <a:p>
            <a:pPr marL="0" indent="0">
              <a:buNone/>
            </a:pPr>
            <a:endParaRPr lang="pt-PT" dirty="0" smtClean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pt-PT" dirty="0">
              <a:latin typeface="Comic Sans MS" panose="030F0702030302020204" pitchFamily="66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382516"/>
            <a:ext cx="2571750" cy="177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500" y="3344416"/>
            <a:ext cx="2476500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88566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55576" y="-243408"/>
            <a:ext cx="7315200" cy="1556792"/>
          </a:xfrm>
        </p:spPr>
        <p:txBody>
          <a:bodyPr>
            <a:normAutofit/>
          </a:bodyPr>
          <a:lstStyle/>
          <a:p>
            <a:r>
              <a:rPr lang="pt-PT" sz="4400" dirty="0" smtClean="0">
                <a:latin typeface="Comic Sans MS" panose="030F0702030302020204" pitchFamily="66" charset="0"/>
              </a:rPr>
              <a:t>Vantagens das energias renováveis	 :</a:t>
            </a:r>
            <a:endParaRPr lang="pt-PT" sz="4400" dirty="0">
              <a:latin typeface="Comic Sans MS" panose="030F0702030302020204" pitchFamily="66" charset="0"/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179512" y="1484785"/>
            <a:ext cx="8050088" cy="4824576"/>
          </a:xfrm>
        </p:spPr>
        <p:txBody>
          <a:bodyPr>
            <a:noAutofit/>
          </a:bodyPr>
          <a:lstStyle/>
          <a:p>
            <a:r>
              <a:rPr lang="pt-PT" sz="2400" dirty="0" smtClean="0">
                <a:latin typeface="Comic Sans MS" panose="030F0702030302020204" pitchFamily="66" charset="0"/>
              </a:rPr>
              <a:t>  Podem ser consideradas inesgotáveis.</a:t>
            </a:r>
          </a:p>
          <a:p>
            <a:r>
              <a:rPr lang="pt-PT" sz="2400" dirty="0" smtClean="0">
                <a:latin typeface="Comic Sans MS" panose="030F0702030302020204" pitchFamily="66" charset="0"/>
              </a:rPr>
              <a:t>  O seu impacto ambiental é menor comparando com o provocado pela combustão do petróleo ,carvão e gás natural ,porque estes libertam dióxido de carbono para o meio ambiente e contribuem para o efeito de estufa do planeta , aquecimento global e alterações climáticas .</a:t>
            </a:r>
          </a:p>
          <a:p>
            <a:r>
              <a:rPr lang="pt-PT" sz="2400" dirty="0" smtClean="0">
                <a:latin typeface="Comic Sans MS" panose="030F0702030302020204" pitchFamily="66" charset="0"/>
              </a:rPr>
              <a:t>  Permite a criação de novos postos de trabalho .</a:t>
            </a:r>
          </a:p>
          <a:p>
            <a:r>
              <a:rPr lang="pt-PT" sz="2400" dirty="0" smtClean="0">
                <a:latin typeface="Comic Sans MS" panose="030F0702030302020204" pitchFamily="66" charset="0"/>
              </a:rPr>
              <a:t>  Autonomia energética , pois permite a Portugal ser auto-sustentável em termos energéticos diminuindo as importações de energia .</a:t>
            </a:r>
          </a:p>
          <a:p>
            <a:r>
              <a:rPr lang="pt-PT" sz="2400" dirty="0" smtClean="0">
                <a:latin typeface="Comic Sans MS" panose="030F0702030302020204" pitchFamily="66" charset="0"/>
              </a:rPr>
              <a:t>  É uma alternativa ás energias não renováveis .</a:t>
            </a:r>
          </a:p>
          <a:p>
            <a:r>
              <a:rPr lang="pt-PT" sz="2400" dirty="0" smtClean="0">
                <a:latin typeface="Comic Sans MS" panose="030F0702030302020204" pitchFamily="66" charset="0"/>
              </a:rPr>
              <a:t>  Tem menos riscos que a energia nuclear .</a:t>
            </a:r>
          </a:p>
          <a:p>
            <a:pPr marL="0" indent="0">
              <a:buNone/>
            </a:pPr>
            <a:endParaRPr lang="pt-PT" sz="2400" dirty="0" smtClean="0">
              <a:latin typeface="Comic Sans MS" panose="030F0702030302020204" pitchFamily="66" charset="0"/>
            </a:endParaRPr>
          </a:p>
          <a:p>
            <a:endParaRPr lang="pt-PT" sz="2400" dirty="0" smtClean="0">
              <a:latin typeface="Comic Sans MS" panose="030F0702030302020204" pitchFamily="66" charset="0"/>
            </a:endParaRPr>
          </a:p>
          <a:p>
            <a:endParaRPr lang="pt-PT" sz="2400" dirty="0" smtClean="0">
              <a:latin typeface="Comic Sans MS" panose="030F0702030302020204" pitchFamily="66" charset="0"/>
            </a:endParaRPr>
          </a:p>
          <a:p>
            <a:endParaRPr lang="pt-PT" sz="2400" dirty="0" smtClean="0"/>
          </a:p>
          <a:p>
            <a:endParaRPr lang="pt-PT" sz="2400" dirty="0"/>
          </a:p>
        </p:txBody>
      </p:sp>
    </p:spTree>
    <p:extLst>
      <p:ext uri="{BB962C8B-B14F-4D97-AF65-F5344CB8AC3E}">
        <p14:creationId xmlns:p14="http://schemas.microsoft.com/office/powerpoint/2010/main" val="3462092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14400" y="116633"/>
            <a:ext cx="7315200" cy="1656183"/>
          </a:xfrm>
        </p:spPr>
        <p:txBody>
          <a:bodyPr>
            <a:noAutofit/>
          </a:bodyPr>
          <a:lstStyle/>
          <a:p>
            <a:r>
              <a:rPr lang="pt-PT" sz="4400" dirty="0" smtClean="0">
                <a:latin typeface="Comic Sans MS" panose="030F0702030302020204" pitchFamily="66" charset="0"/>
              </a:rPr>
              <a:t>Desvantagens das energias renováveis :</a:t>
            </a:r>
            <a:endParaRPr lang="pt-PT" sz="4400" dirty="0">
              <a:latin typeface="Comic Sans MS" panose="030F0702030302020204" pitchFamily="66" charset="0"/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2492896"/>
            <a:ext cx="8229600" cy="3831704"/>
          </a:xfrm>
        </p:spPr>
        <p:txBody>
          <a:bodyPr/>
          <a:lstStyle/>
          <a:p>
            <a:r>
              <a:rPr lang="pt-PT" sz="2400" dirty="0" smtClean="0">
                <a:latin typeface="Comic Sans MS" panose="030F0702030302020204" pitchFamily="66" charset="0"/>
              </a:rPr>
              <a:t>  A principal desvantagem é que  </a:t>
            </a:r>
            <a:r>
              <a:rPr lang="pt-PT" sz="2400" dirty="0">
                <a:latin typeface="Comic Sans MS" panose="030F0702030302020204" pitchFamily="66" charset="0"/>
              </a:rPr>
              <a:t>a</a:t>
            </a:r>
            <a:r>
              <a:rPr lang="pt-PT" sz="2400" dirty="0" smtClean="0">
                <a:latin typeface="Comic Sans MS" panose="030F0702030302020204" pitchFamily="66" charset="0"/>
              </a:rPr>
              <a:t>lgumas têm custos elevados .</a:t>
            </a:r>
          </a:p>
          <a:p>
            <a:r>
              <a:rPr lang="pt-PT" sz="2400" dirty="0" smtClean="0">
                <a:latin typeface="Comic Sans MS" panose="030F0702030302020204" pitchFamily="66" charset="0"/>
              </a:rPr>
              <a:t>  Impactos visuais negativos no meio ambiente.</a:t>
            </a:r>
          </a:p>
          <a:p>
            <a:r>
              <a:rPr lang="pt-PT" sz="2400" dirty="0" smtClean="0">
                <a:latin typeface="Comic Sans MS" panose="030F0702030302020204" pitchFamily="66" charset="0"/>
              </a:rPr>
              <a:t>  Poluição sonora . </a:t>
            </a:r>
            <a:endParaRPr lang="pt-PT" sz="24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0910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96752"/>
          </a:xfrm>
        </p:spPr>
        <p:txBody>
          <a:bodyPr>
            <a:normAutofit/>
          </a:bodyPr>
          <a:lstStyle/>
          <a:p>
            <a:pPr algn="ctr"/>
            <a:r>
              <a:rPr lang="pt-PT" sz="4400" dirty="0" smtClean="0">
                <a:latin typeface="Comic Sans MS" panose="030F0702030302020204" pitchFamily="66" charset="0"/>
              </a:rPr>
              <a:t>Conclusão:</a:t>
            </a:r>
            <a:endParaRPr lang="pt-PT" sz="4400" dirty="0">
              <a:latin typeface="Comic Sans MS" panose="030F0702030302020204" pitchFamily="66" charset="0"/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179512" y="1484784"/>
            <a:ext cx="8579296" cy="5256584"/>
          </a:xfrm>
        </p:spPr>
        <p:txBody>
          <a:bodyPr>
            <a:normAutofit fontScale="25000" lnSpcReduction="20000"/>
          </a:bodyPr>
          <a:lstStyle/>
          <a:p>
            <a:pPr marL="0" indent="0" algn="just">
              <a:buNone/>
            </a:pPr>
            <a:r>
              <a:rPr lang="pt-PT" sz="9600" dirty="0" smtClean="0"/>
              <a:t>   </a:t>
            </a:r>
            <a:r>
              <a:rPr lang="pt-PT" sz="9600" dirty="0" smtClean="0">
                <a:latin typeface="Comic Sans MS" panose="030F0702030302020204" pitchFamily="66" charset="0"/>
              </a:rPr>
              <a:t>Cada vez mais necessitamos de energia e consumimos energia .</a:t>
            </a:r>
          </a:p>
          <a:p>
            <a:pPr marL="0" indent="0" algn="just">
              <a:buNone/>
            </a:pPr>
            <a:r>
              <a:rPr lang="pt-PT" sz="9600" dirty="0">
                <a:latin typeface="Comic Sans MS" panose="030F0702030302020204" pitchFamily="66" charset="0"/>
              </a:rPr>
              <a:t> </a:t>
            </a:r>
            <a:r>
              <a:rPr lang="pt-PT" sz="9600" dirty="0" smtClean="0">
                <a:latin typeface="Comic Sans MS" panose="030F0702030302020204" pitchFamily="66" charset="0"/>
              </a:rPr>
              <a:t>Como aumentar a energia sem </a:t>
            </a:r>
            <a:r>
              <a:rPr lang="pt-PT" sz="9600" dirty="0">
                <a:latin typeface="Comic Sans MS" panose="030F0702030302020204" pitchFamily="66" charset="0"/>
              </a:rPr>
              <a:t>comprometer a vida na Terra</a:t>
            </a:r>
            <a:r>
              <a:rPr lang="pt-PT" sz="9600" dirty="0" smtClean="0">
                <a:latin typeface="Comic Sans MS" panose="030F0702030302020204" pitchFamily="66" charset="0"/>
              </a:rPr>
              <a:t>?</a:t>
            </a:r>
          </a:p>
          <a:p>
            <a:pPr marL="0" indent="0" algn="just">
              <a:buNone/>
            </a:pPr>
            <a:r>
              <a:rPr lang="pt-PT" sz="9600" dirty="0" smtClean="0">
                <a:latin typeface="Comic Sans MS" panose="030F0702030302020204" pitchFamily="66" charset="0"/>
              </a:rPr>
              <a:t>    As energias renováveis são uma resposta , representam o futuro , do nosso pais e do mundo.</a:t>
            </a:r>
          </a:p>
          <a:p>
            <a:pPr marL="0" indent="0" algn="just">
              <a:buNone/>
            </a:pPr>
            <a:r>
              <a:rPr lang="pt-PT" sz="9600" dirty="0">
                <a:latin typeface="Comic Sans MS" panose="030F0702030302020204" pitchFamily="66" charset="0"/>
              </a:rPr>
              <a:t> </a:t>
            </a:r>
            <a:r>
              <a:rPr lang="pt-PT" sz="9600" dirty="0" smtClean="0">
                <a:latin typeface="Comic Sans MS" panose="030F0702030302020204" pitchFamily="66" charset="0"/>
              </a:rPr>
              <a:t>   São fontes de energia inesgotáveis e que protegem o meio ambiente. Mesmo assim ,apesar de inesgotáveis a população deve ser sensibilizada para poupar </a:t>
            </a:r>
            <a:r>
              <a:rPr lang="pt-PT" sz="9600" dirty="0">
                <a:latin typeface="Comic Sans MS" panose="030F0702030302020204" pitchFamily="66" charset="0"/>
              </a:rPr>
              <a:t>energia, ser consciente na forma como </a:t>
            </a:r>
            <a:r>
              <a:rPr lang="pt-PT" sz="9600" dirty="0" smtClean="0">
                <a:latin typeface="Comic Sans MS" panose="030F0702030302020204" pitchFamily="66" charset="0"/>
              </a:rPr>
              <a:t>a utiliza, o que ajudará </a:t>
            </a:r>
            <a:r>
              <a:rPr lang="pt-PT" sz="9600" dirty="0">
                <a:latin typeface="Comic Sans MS" panose="030F0702030302020204" pitchFamily="66" charset="0"/>
              </a:rPr>
              <a:t>a responder ao aumento da sua  procura.</a:t>
            </a:r>
            <a:endParaRPr lang="pt-PT" sz="9600" dirty="0" smtClean="0">
              <a:latin typeface="Comic Sans MS" panose="030F0702030302020204" pitchFamily="66" charset="0"/>
            </a:endParaRPr>
          </a:p>
          <a:p>
            <a:pPr marL="0" indent="0" algn="just">
              <a:buNone/>
            </a:pPr>
            <a:r>
              <a:rPr lang="pt-PT" sz="9600" dirty="0" smtClean="0">
                <a:latin typeface="Comic Sans MS" panose="030F0702030302020204" pitchFamily="66" charset="0"/>
              </a:rPr>
              <a:t>  Assim podemos concluir que  as energias renováveis são o futuro para Portugal e para o mundo  .</a:t>
            </a:r>
          </a:p>
          <a:p>
            <a:pPr marL="0" indent="0">
              <a:buNone/>
            </a:pPr>
            <a:endParaRPr lang="pt-PT" sz="8000" dirty="0" smtClean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pt-PT" sz="8000" dirty="0" smtClean="0">
                <a:latin typeface="Comic Sans MS" panose="030F0702030302020204" pitchFamily="66" charset="0"/>
              </a:rPr>
              <a:t/>
            </a:r>
            <a:br>
              <a:rPr lang="pt-PT" sz="8000" dirty="0" smtClean="0">
                <a:latin typeface="Comic Sans MS" panose="030F0702030302020204" pitchFamily="66" charset="0"/>
              </a:rPr>
            </a:br>
            <a:endParaRPr lang="pt-PT" sz="80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4089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420656"/>
          </a:xfrm>
        </p:spPr>
        <p:txBody>
          <a:bodyPr>
            <a:normAutofit fontScale="90000"/>
          </a:bodyPr>
          <a:lstStyle/>
          <a:p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19985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pt-PT" sz="2400" dirty="0" smtClean="0">
                <a:latin typeface="Comic Sans MS" panose="030F0702030302020204" pitchFamily="66" charset="0"/>
              </a:rPr>
              <a:t>  </a:t>
            </a:r>
            <a:r>
              <a:rPr lang="pt-PT" sz="2400" dirty="0">
                <a:latin typeface="Comic Sans MS" panose="030F0702030302020204" pitchFamily="66" charset="0"/>
              </a:rPr>
              <a:t>« O Mundo está sedento de energia. As Nações Unidas estimam que a população mundial atinja os 9,2 mil milhões de pessoas em 2050, contra os actuais 6,7 mil milhões. Um crescimento substancial. São mais 2,5 mil milhões de pessoas. Isto significa que a população mundial vai crescer tanto em 50 anos como nos últimos milhares de anos. Em 1950, existiam apenas 2,5 mil milhões de habitantes na Terra.</a:t>
            </a:r>
          </a:p>
          <a:p>
            <a:pPr marL="0" indent="0">
              <a:buNone/>
            </a:pPr>
            <a:r>
              <a:rPr lang="pt-PT" sz="2400" dirty="0">
                <a:latin typeface="Comic Sans MS" panose="030F0702030302020204" pitchFamily="66" charset="0"/>
              </a:rPr>
              <a:t>   Mais 2,5 mil milhões de pessoas implica mais alimentos, mais água, mais cidades, mais transportes, mais comunicações. Em suma, mais energia.»</a:t>
            </a:r>
            <a:br>
              <a:rPr lang="pt-PT" sz="2400" dirty="0">
                <a:latin typeface="Comic Sans MS" panose="030F0702030302020204" pitchFamily="66" charset="0"/>
              </a:rPr>
            </a:br>
            <a:endParaRPr lang="pt-PT" sz="2400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pt-PT" sz="2400" i="1" dirty="0">
                <a:latin typeface="Comic Sans MS" panose="030F0702030302020204" pitchFamily="66" charset="0"/>
              </a:rPr>
              <a:t>António Mexia, Presidente Executivo da EDP</a:t>
            </a:r>
            <a:r>
              <a:rPr lang="pt-PT" sz="2400" dirty="0">
                <a:latin typeface="Comic Sans MS" panose="030F0702030302020204" pitchFamily="66" charset="0"/>
              </a:rPr>
              <a:t/>
            </a:r>
            <a:br>
              <a:rPr lang="pt-PT" sz="2400" dirty="0">
                <a:latin typeface="Comic Sans MS" panose="030F0702030302020204" pitchFamily="66" charset="0"/>
              </a:rPr>
            </a:b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259996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92088"/>
          </a:xfrm>
        </p:spPr>
        <p:txBody>
          <a:bodyPr>
            <a:normAutofit/>
          </a:bodyPr>
          <a:lstStyle/>
          <a:p>
            <a:r>
              <a:rPr lang="pt-PT" sz="4400" dirty="0" smtClean="0">
                <a:latin typeface="Comic Sans MS" panose="030F0702030302020204" pitchFamily="66" charset="0"/>
              </a:rPr>
              <a:t>O que é a  energia ?</a:t>
            </a:r>
            <a:endParaRPr lang="pt-PT" sz="4400" dirty="0">
              <a:latin typeface="Comic Sans MS" panose="030F0702030302020204" pitchFamily="66" charset="0"/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438912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pt-PT" sz="2400" dirty="0" smtClean="0">
                <a:latin typeface="Comic Sans MS" panose="030F0702030302020204" pitchFamily="66" charset="0"/>
              </a:rPr>
              <a:t>   Com o desenvolvimento da industria  em  Portugal  é cada vez mais importante  a utilização de energia .  </a:t>
            </a:r>
          </a:p>
          <a:p>
            <a:pPr marL="0" indent="0">
              <a:buNone/>
            </a:pPr>
            <a:r>
              <a:rPr lang="pt-PT" sz="2400" dirty="0" smtClean="0">
                <a:latin typeface="Comic Sans MS" panose="030F0702030302020204" pitchFamily="66" charset="0"/>
              </a:rPr>
              <a:t>     Energia  é  « a capacidade de gerar trabalho ».</a:t>
            </a:r>
          </a:p>
          <a:p>
            <a:pPr marL="0" indent="0">
              <a:buNone/>
            </a:pPr>
            <a:r>
              <a:rPr lang="pt-PT" sz="2400" dirty="0" smtClean="0">
                <a:latin typeface="Comic Sans MS" panose="030F0702030302020204" pitchFamily="66" charset="0"/>
              </a:rPr>
              <a:t>     É  um recurso natural , que não pode ser criado , necessita ser transformado  para se poder fazer uso dela .</a:t>
            </a:r>
          </a:p>
          <a:p>
            <a:pPr marL="0" indent="0">
              <a:buNone/>
            </a:pPr>
            <a:r>
              <a:rPr lang="pt-PT" sz="2400" dirty="0" smtClean="0">
                <a:latin typeface="Comic Sans MS" panose="030F0702030302020204" pitchFamily="66" charset="0"/>
              </a:rPr>
              <a:t>    Há várias formas de produzir energia e esta  pode ser classificada de acordo com a sua fonte .</a:t>
            </a:r>
          </a:p>
          <a:p>
            <a:pPr marL="0" indent="0">
              <a:buNone/>
            </a:pPr>
            <a:r>
              <a:rPr lang="pt-PT" sz="2400" dirty="0" smtClean="0">
                <a:latin typeface="Comic Sans MS" panose="030F0702030302020204" pitchFamily="66" charset="0"/>
              </a:rPr>
              <a:t>    Dá-se </a:t>
            </a:r>
            <a:r>
              <a:rPr lang="pt-PT" sz="2400" dirty="0">
                <a:latin typeface="Comic Sans MS" panose="030F0702030302020204" pitchFamily="66" charset="0"/>
              </a:rPr>
              <a:t>o nome de energia não renovável àquela que </a:t>
            </a:r>
            <a:r>
              <a:rPr lang="pt-PT" sz="2400" dirty="0" smtClean="0">
                <a:latin typeface="Comic Sans MS" panose="030F0702030302020204" pitchFamily="66" charset="0"/>
              </a:rPr>
              <a:t>vem </a:t>
            </a:r>
            <a:r>
              <a:rPr lang="pt-PT" sz="2400" dirty="0">
                <a:latin typeface="Comic Sans MS" panose="030F0702030302020204" pitchFamily="66" charset="0"/>
              </a:rPr>
              <a:t>de fontes esgotáveis, como a que vem </a:t>
            </a:r>
            <a:r>
              <a:rPr lang="pt-PT" sz="2400" dirty="0" smtClean="0">
                <a:latin typeface="Comic Sans MS" panose="030F0702030302020204" pitchFamily="66" charset="0"/>
              </a:rPr>
              <a:t>da combustão do </a:t>
            </a:r>
            <a:r>
              <a:rPr lang="pt-PT" sz="2400" dirty="0">
                <a:latin typeface="Comic Sans MS" panose="030F0702030302020204" pitchFamily="66" charset="0"/>
              </a:rPr>
              <a:t>petróleo, do carvão ou do gás </a:t>
            </a:r>
            <a:r>
              <a:rPr lang="pt-PT" sz="2400" dirty="0" smtClean="0">
                <a:latin typeface="Comic Sans MS" panose="030F0702030302020204" pitchFamily="66" charset="0"/>
              </a:rPr>
              <a:t>natural</a:t>
            </a:r>
            <a:r>
              <a:rPr lang="pt-PT" sz="2400" dirty="0">
                <a:latin typeface="Comic Sans MS" panose="030F0702030302020204" pitchFamily="66" charset="0"/>
              </a:rPr>
              <a:t> </a:t>
            </a:r>
            <a:r>
              <a:rPr lang="pt-PT" sz="2400" dirty="0" smtClean="0">
                <a:latin typeface="Comic Sans MS" panose="030F0702030302020204" pitchFamily="66" charset="0"/>
              </a:rPr>
              <a:t>. A </a:t>
            </a:r>
            <a:r>
              <a:rPr lang="pt-PT" sz="2400" dirty="0">
                <a:latin typeface="Comic Sans MS" panose="030F0702030302020204" pitchFamily="66" charset="0"/>
              </a:rPr>
              <a:t>energia renovável é  </a:t>
            </a:r>
            <a:r>
              <a:rPr lang="pt-PT" sz="2400" dirty="0" smtClean="0">
                <a:latin typeface="Comic Sans MS" panose="030F0702030302020204" pitchFamily="66" charset="0"/>
              </a:rPr>
              <a:t>infinita</a:t>
            </a:r>
            <a:r>
              <a:rPr lang="pt-PT" sz="2400" dirty="0">
                <a:latin typeface="Comic Sans MS" panose="030F0702030302020204" pitchFamily="66" charset="0"/>
              </a:rPr>
              <a:t>, </a:t>
            </a:r>
            <a:r>
              <a:rPr lang="pt-PT" sz="2400" dirty="0" smtClean="0">
                <a:latin typeface="Comic Sans MS" panose="030F0702030302020204" pitchFamily="66" charset="0"/>
              </a:rPr>
              <a:t>e vem da natureza ,como </a:t>
            </a:r>
            <a:r>
              <a:rPr lang="pt-PT" sz="2400" dirty="0">
                <a:latin typeface="Comic Sans MS" panose="030F0702030302020204" pitchFamily="66" charset="0"/>
              </a:rPr>
              <a:t>é o caso da eólica </a:t>
            </a:r>
            <a:r>
              <a:rPr lang="pt-PT" sz="2400" dirty="0" smtClean="0">
                <a:latin typeface="Comic Sans MS" panose="030F0702030302020204" pitchFamily="66" charset="0"/>
              </a:rPr>
              <a:t>(vento) </a:t>
            </a:r>
            <a:r>
              <a:rPr lang="pt-PT" sz="2400" dirty="0">
                <a:latin typeface="Comic Sans MS" panose="030F0702030302020204" pitchFamily="66" charset="0"/>
              </a:rPr>
              <a:t>da </a:t>
            </a:r>
            <a:r>
              <a:rPr lang="pt-PT" sz="2400" dirty="0" smtClean="0">
                <a:latin typeface="Comic Sans MS" panose="030F0702030302020204" pitchFamily="66" charset="0"/>
              </a:rPr>
              <a:t>solar(sol)…</a:t>
            </a:r>
            <a:r>
              <a:rPr lang="pt-PT" sz="2400" dirty="0"/>
              <a:t/>
            </a:r>
            <a:br>
              <a:rPr lang="pt-PT" sz="2400" dirty="0"/>
            </a:br>
            <a:r>
              <a:rPr lang="pt-PT" sz="2400" dirty="0"/>
              <a:t/>
            </a:r>
            <a:br>
              <a:rPr lang="pt-PT" sz="2400" dirty="0"/>
            </a:br>
            <a:endParaRPr lang="pt-PT" sz="2400" dirty="0" smtClean="0"/>
          </a:p>
        </p:txBody>
      </p:sp>
    </p:spTree>
    <p:extLst>
      <p:ext uri="{BB962C8B-B14F-4D97-AF65-F5344CB8AC3E}">
        <p14:creationId xmlns:p14="http://schemas.microsoft.com/office/powerpoint/2010/main" val="1809685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1575048"/>
          </a:xfrm>
        </p:spPr>
        <p:txBody>
          <a:bodyPr>
            <a:normAutofit/>
          </a:bodyPr>
          <a:lstStyle/>
          <a:p>
            <a:r>
              <a:rPr lang="pt-PT" sz="4400" dirty="0" smtClean="0">
                <a:latin typeface="Comic Sans MS" panose="030F0702030302020204" pitchFamily="66" charset="0"/>
              </a:rPr>
              <a:t>  Revolução energética em Portugal:</a:t>
            </a:r>
            <a:endParaRPr lang="pt-PT" sz="4400" dirty="0">
              <a:latin typeface="Comic Sans MS" panose="030F0702030302020204" pitchFamily="66" charset="0"/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2492896"/>
            <a:ext cx="8229600" cy="383170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t-PT" sz="2400" dirty="0" smtClean="0"/>
              <a:t>   </a:t>
            </a:r>
            <a:r>
              <a:rPr lang="pt-PT" sz="2400" dirty="0" smtClean="0">
                <a:latin typeface="Comic Sans MS" panose="030F0702030302020204" pitchFamily="66" charset="0"/>
              </a:rPr>
              <a:t>Portugal possui muitos recursos naturais inesgotáveis  ( sol , vento, água ,  o calor no interior da terra )que lhe permitem investir nas energias renováveis e diminuir a importação de energia de outros países fornecedores .</a:t>
            </a:r>
            <a:endParaRPr lang="pt-PT" sz="2400" dirty="0">
              <a:latin typeface="Comic Sans MS" panose="030F0702030302020204" pitchFamily="66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4221088"/>
            <a:ext cx="1895475" cy="241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92310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08688"/>
          </a:xfrm>
        </p:spPr>
        <p:txBody>
          <a:bodyPr>
            <a:noAutofit/>
          </a:bodyPr>
          <a:lstStyle/>
          <a:p>
            <a:r>
              <a:rPr lang="pt-PT" sz="4400" dirty="0" smtClean="0">
                <a:latin typeface="Comic Sans MS" panose="030F0702030302020204" pitchFamily="66" charset="0"/>
              </a:rPr>
              <a:t>O que é a energia renovável ?</a:t>
            </a:r>
            <a:endParaRPr lang="pt-PT" sz="4400" dirty="0">
              <a:latin typeface="Comic Sans MS" panose="030F0702030302020204" pitchFamily="66" charset="0"/>
            </a:endParaRPr>
          </a:p>
        </p:txBody>
      </p:sp>
      <p:sp>
        <p:nvSpPr>
          <p:cNvPr id="4" name="Marcador de Posição de Conteúdo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pt-PT" sz="2400" dirty="0" smtClean="0">
                <a:latin typeface="Comic Sans MS" panose="030F0702030302020204" pitchFamily="66" charset="0"/>
              </a:rPr>
              <a:t>  É a energia que vem de recursos naturais como o sol, o vento , a chuva , as marés ,o calor e  que são inesgotáveis e naturalmente reabastecidos .</a:t>
            </a:r>
          </a:p>
          <a:p>
            <a:pPr marL="0" indent="0">
              <a:buNone/>
            </a:pPr>
            <a:endParaRPr lang="pt-PT" sz="2400" dirty="0">
              <a:latin typeface="Comic Sans MS" panose="030F0702030302020204" pitchFamily="66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2032" y="4509120"/>
            <a:ext cx="3456384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67450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864096"/>
          </a:xfrm>
        </p:spPr>
        <p:txBody>
          <a:bodyPr>
            <a:normAutofit/>
          </a:bodyPr>
          <a:lstStyle/>
          <a:p>
            <a:r>
              <a:rPr lang="pt-PT" sz="4400" dirty="0" smtClean="0">
                <a:latin typeface="Comic Sans MS" panose="030F0702030302020204" pitchFamily="66" charset="0"/>
              </a:rPr>
              <a:t>Tipos de energias renováveis :</a:t>
            </a:r>
            <a:endParaRPr lang="pt-PT" sz="4400" dirty="0">
              <a:latin typeface="Comic Sans MS" panose="030F0702030302020204" pitchFamily="66" charset="0"/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2348880"/>
            <a:ext cx="8229600" cy="3975720"/>
          </a:xfrm>
        </p:spPr>
        <p:txBody>
          <a:bodyPr>
            <a:normAutofit/>
          </a:bodyPr>
          <a:lstStyle/>
          <a:p>
            <a:r>
              <a:rPr lang="pt-PT" sz="2400" dirty="0" smtClean="0">
                <a:latin typeface="Comic Sans MS" panose="030F0702030302020204" pitchFamily="66" charset="0"/>
              </a:rPr>
              <a:t>Energia solar</a:t>
            </a:r>
          </a:p>
          <a:p>
            <a:r>
              <a:rPr lang="pt-PT" sz="2400" dirty="0" smtClean="0">
                <a:latin typeface="Comic Sans MS" panose="030F0702030302020204" pitchFamily="66" charset="0"/>
              </a:rPr>
              <a:t>Energia eólica</a:t>
            </a:r>
          </a:p>
          <a:p>
            <a:r>
              <a:rPr lang="pt-PT" sz="2400" dirty="0" smtClean="0">
                <a:latin typeface="Comic Sans MS" panose="030F0702030302020204" pitchFamily="66" charset="0"/>
              </a:rPr>
              <a:t>Energia hidroeléctrica</a:t>
            </a:r>
          </a:p>
          <a:p>
            <a:r>
              <a:rPr lang="pt-PT" sz="2400" dirty="0" smtClean="0">
                <a:latin typeface="Comic Sans MS" panose="030F0702030302020204" pitchFamily="66" charset="0"/>
              </a:rPr>
              <a:t>Energia geotérmica </a:t>
            </a:r>
            <a:endParaRPr lang="pt-PT" sz="24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2394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23528" y="620688"/>
            <a:ext cx="8229600" cy="504056"/>
          </a:xfrm>
        </p:spPr>
        <p:txBody>
          <a:bodyPr>
            <a:noAutofit/>
          </a:bodyPr>
          <a:lstStyle/>
          <a:p>
            <a:r>
              <a:rPr lang="pt-PT" sz="4400" dirty="0" smtClean="0">
                <a:latin typeface="Comic Sans MS" panose="030F0702030302020204" pitchFamily="66" charset="0"/>
              </a:rPr>
              <a:t>Energia solar:</a:t>
            </a:r>
            <a:endParaRPr lang="pt-PT" sz="4400" dirty="0">
              <a:latin typeface="Comic Sans MS" panose="030F0702030302020204" pitchFamily="66" charset="0"/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1935480"/>
            <a:ext cx="8291264" cy="4389120"/>
          </a:xfrm>
        </p:spPr>
        <p:txBody>
          <a:bodyPr>
            <a:normAutofit/>
          </a:bodyPr>
          <a:lstStyle/>
          <a:p>
            <a:pPr marL="2286000" lvl="8" indent="0" algn="just">
              <a:buNone/>
            </a:pPr>
            <a:r>
              <a:rPr lang="pt-PT" sz="2400" dirty="0" smtClean="0">
                <a:latin typeface="Comic Sans MS" panose="030F0702030302020204" pitchFamily="66" charset="0"/>
              </a:rPr>
              <a:t>Energia obtida através do sol .</a:t>
            </a:r>
          </a:p>
          <a:p>
            <a:pPr marL="2286000" lvl="8" indent="0" algn="just">
              <a:buNone/>
            </a:pPr>
            <a:endParaRPr lang="pt-PT" sz="2400" dirty="0" smtClean="0">
              <a:latin typeface="Comic Sans MS" panose="030F0702030302020204" pitchFamily="66" charset="0"/>
            </a:endParaRPr>
          </a:p>
          <a:p>
            <a:pPr marL="2286000" lvl="8" indent="0" algn="just">
              <a:buNone/>
            </a:pPr>
            <a:endParaRPr lang="pt-PT" sz="2400" dirty="0">
              <a:latin typeface="Comic Sans MS" panose="030F0702030302020204" pitchFamily="66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462957"/>
            <a:ext cx="2533650" cy="180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2625" y="3496295"/>
            <a:ext cx="2619375" cy="174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56429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229600" cy="1008112"/>
          </a:xfrm>
        </p:spPr>
        <p:txBody>
          <a:bodyPr>
            <a:normAutofit/>
          </a:bodyPr>
          <a:lstStyle/>
          <a:p>
            <a:r>
              <a:rPr lang="pt-PT" sz="4400" dirty="0" smtClean="0">
                <a:latin typeface="Comic Sans MS" panose="030F0702030302020204" pitchFamily="66" charset="0"/>
              </a:rPr>
              <a:t>Energia eólica:</a:t>
            </a:r>
            <a:endParaRPr lang="pt-PT" sz="4400" dirty="0">
              <a:latin typeface="Comic Sans MS" panose="030F0702030302020204" pitchFamily="66" charset="0"/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pt-PT" sz="2400" dirty="0" smtClean="0">
                <a:latin typeface="Comic Sans MS" panose="030F0702030302020204" pitchFamily="66" charset="0"/>
              </a:rPr>
              <a:t>Energia obtida através da força do vento .</a:t>
            </a:r>
          </a:p>
          <a:p>
            <a:pPr marL="0" indent="0">
              <a:buNone/>
            </a:pPr>
            <a:endParaRPr lang="pt-PT" sz="2400" dirty="0" smtClean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pt-PT" sz="2400" dirty="0">
              <a:latin typeface="Comic Sans MS" panose="030F0702030302020204" pitchFamily="66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501008"/>
            <a:ext cx="3040862" cy="2016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3501008"/>
            <a:ext cx="3040862" cy="2016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2549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14400" y="116633"/>
            <a:ext cx="7315200" cy="1224136"/>
          </a:xfrm>
        </p:spPr>
        <p:txBody>
          <a:bodyPr>
            <a:normAutofit/>
          </a:bodyPr>
          <a:lstStyle/>
          <a:p>
            <a:r>
              <a:rPr lang="pt-PT" sz="4400" dirty="0" smtClean="0">
                <a:latin typeface="Comic Sans MS" panose="030F0702030302020204" pitchFamily="66" charset="0"/>
              </a:rPr>
              <a:t>Energia hidroeléctrica:</a:t>
            </a:r>
            <a:endParaRPr lang="pt-PT" sz="4400" dirty="0">
              <a:latin typeface="Comic Sans MS" panose="030F0702030302020204" pitchFamily="66" charset="0"/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pt-PT" sz="2400" dirty="0" smtClean="0">
                <a:latin typeface="Comic Sans MS" panose="030F0702030302020204" pitchFamily="66" charset="0"/>
              </a:rPr>
              <a:t>Energia obtida através da força da água .</a:t>
            </a:r>
          </a:p>
          <a:p>
            <a:pPr marL="0" indent="0">
              <a:buNone/>
            </a:pPr>
            <a:endParaRPr lang="pt-PT" sz="2400" dirty="0" smtClean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pt-PT" sz="2400" dirty="0">
              <a:latin typeface="Comic Sans MS" panose="030F0702030302020204" pitchFamily="66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573016"/>
            <a:ext cx="2466975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3864" y="3573016"/>
            <a:ext cx="3288733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3956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erspectiva">
  <a:themeElements>
    <a:clrScheme name="Perspectiva">
      <a:dk1>
        <a:sysClr val="windowText" lastClr="000000"/>
      </a:dk1>
      <a:lt1>
        <a:sysClr val="window" lastClr="FFFFFF"/>
      </a:lt1>
      <a:dk2>
        <a:srgbClr val="283138"/>
      </a:dk2>
      <a:lt2>
        <a:srgbClr val="FF8600"/>
      </a:lt2>
      <a:accent1>
        <a:srgbClr val="838D9B"/>
      </a:accent1>
      <a:accent2>
        <a:srgbClr val="D2610C"/>
      </a:accent2>
      <a:accent3>
        <a:srgbClr val="80716A"/>
      </a:accent3>
      <a:accent4>
        <a:srgbClr val="94147C"/>
      </a:accent4>
      <a:accent5>
        <a:srgbClr val="5D5AD2"/>
      </a:accent5>
      <a:accent6>
        <a:srgbClr val="6F6C7D"/>
      </a:accent6>
      <a:hlink>
        <a:srgbClr val="6187E3"/>
      </a:hlink>
      <a:folHlink>
        <a:srgbClr val="7B8EB8"/>
      </a:folHlink>
    </a:clrScheme>
    <a:fontScheme name="Office Clássico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erspectiv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alpha val="100000"/>
                <a:satMod val="160000"/>
                <a:lumMod val="105000"/>
              </a:schemeClr>
            </a:gs>
            <a:gs pos="41000">
              <a:schemeClr val="phClr">
                <a:tint val="57000"/>
                <a:satMod val="180000"/>
                <a:lumMod val="99000"/>
              </a:schemeClr>
            </a:gs>
            <a:gs pos="100000">
              <a:schemeClr val="phClr">
                <a:tint val="80000"/>
                <a:satMod val="200000"/>
                <a:lumMod val="10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6000"/>
                <a:satMod val="130000"/>
                <a:lumMod val="114000"/>
              </a:schemeClr>
            </a:gs>
            <a:gs pos="60000">
              <a:schemeClr val="phClr">
                <a:tint val="100000"/>
                <a:satMod val="106000"/>
                <a:lumMod val="110000"/>
              </a:schemeClr>
            </a:gs>
            <a:gs pos="100000">
              <a:schemeClr val="phClr"/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47625" dist="38100" dir="5400000" sy="98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woPt" dir="br">
              <a:rot lat="0" lon="0" rev="8700000"/>
            </a:lightRig>
          </a:scene3d>
          <a:sp3d prstMaterial="matte">
            <a:bevelT w="25400" h="53975"/>
          </a:sp3d>
        </a:effectStyle>
        <a:effectStyle>
          <a:effectLst>
            <a:reflection blurRad="12700" stA="24000" endPos="28000" dist="50800" dir="5400000" sy="-100000" rotWithShape="0"/>
          </a:effectLst>
          <a:scene3d>
            <a:camera prst="orthographicFront">
              <a:rot lat="0" lon="0" rev="0"/>
            </a:camera>
            <a:lightRig rig="threePt" dir="t">
              <a:rot lat="0" lon="0" rev="4800000"/>
            </a:lightRig>
          </a:scene3d>
          <a:sp3d>
            <a:bevelT w="69850" h="3175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80000"/>
                <a:satMod val="100000"/>
                <a:lumMod val="100000"/>
              </a:schemeClr>
            </a:gs>
            <a:gs pos="65000">
              <a:schemeClr val="phClr">
                <a:tint val="100000"/>
                <a:shade val="95000"/>
                <a:satMod val="100000"/>
                <a:lumMod val="100000"/>
              </a:schemeClr>
            </a:gs>
            <a:gs pos="100000">
              <a:schemeClr val="phClr">
                <a:tint val="88000"/>
                <a:shade val="100000"/>
                <a:satMod val="400000"/>
                <a:lumMod val="1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  <a:satMod val="90000"/>
              </a:schemeClr>
              <a:schemeClr val="phClr">
                <a:shade val="92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Perspective</Template>
  <TotalTime>230</TotalTime>
  <Words>532</Words>
  <Application>Microsoft Office PowerPoint</Application>
  <PresentationFormat>Apresentação no Ecrã (4:3)</PresentationFormat>
  <Paragraphs>51</Paragraphs>
  <Slides>13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13</vt:i4>
      </vt:variant>
    </vt:vector>
  </HeadingPairs>
  <TitlesOfParts>
    <vt:vector size="14" baseType="lpstr">
      <vt:lpstr>Perspectiva</vt:lpstr>
      <vt:lpstr>Energias renováveis em Portugal</vt:lpstr>
      <vt:lpstr>Apresentação do PowerPoint</vt:lpstr>
      <vt:lpstr>O que é a  energia ?</vt:lpstr>
      <vt:lpstr>  Revolução energética em Portugal:</vt:lpstr>
      <vt:lpstr>O que é a energia renovável ?</vt:lpstr>
      <vt:lpstr>Tipos de energias renováveis :</vt:lpstr>
      <vt:lpstr>Energia solar:</vt:lpstr>
      <vt:lpstr>Energia eólica:</vt:lpstr>
      <vt:lpstr>Energia hidroeléctrica:</vt:lpstr>
      <vt:lpstr>Energia geotérmica </vt:lpstr>
      <vt:lpstr>Vantagens das energias renováveis  :</vt:lpstr>
      <vt:lpstr>Desvantagens das energias renováveis :</vt:lpstr>
      <vt:lpstr>Conclusão: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Energias renováveis em Portugal</dc:title>
  <dc:creator>Utilizador</dc:creator>
  <cp:lastModifiedBy>Ana Silva</cp:lastModifiedBy>
  <cp:revision>25</cp:revision>
  <dcterms:created xsi:type="dcterms:W3CDTF">2016-05-29T14:22:39Z</dcterms:created>
  <dcterms:modified xsi:type="dcterms:W3CDTF">2016-05-31T08:44:53Z</dcterms:modified>
</cp:coreProperties>
</file>