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59" r:id="rId6"/>
    <p:sldId id="265" r:id="rId7"/>
    <p:sldId id="260" r:id="rId8"/>
    <p:sldId id="261" r:id="rId9"/>
    <p:sldId id="262" r:id="rId10"/>
    <p:sldId id="263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94" d="100"/>
          <a:sy n="94" d="100"/>
        </p:scale>
        <p:origin x="-1290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64F1B18-26AC-487F-933D-5061FFBC3CBE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B234D3E-98E3-4100-80E7-58AB3C475848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2304256"/>
          </a:xfrm>
        </p:spPr>
        <p:txBody>
          <a:bodyPr>
            <a:normAutofit/>
          </a:bodyPr>
          <a:lstStyle/>
          <a:p>
            <a:r>
              <a:rPr lang="pt-PT" sz="4800" dirty="0" smtClean="0">
                <a:latin typeface="Algerian" panose="04020705040A02060702" pitchFamily="82" charset="0"/>
              </a:rPr>
              <a:t>O 25 de </a:t>
            </a:r>
            <a:r>
              <a:rPr lang="pt-PT" sz="4800" dirty="0" err="1" smtClean="0">
                <a:latin typeface="Algerian" panose="04020705040A02060702" pitchFamily="82" charset="0"/>
              </a:rPr>
              <a:t>abril</a:t>
            </a:r>
            <a:r>
              <a:rPr lang="pt-PT" sz="4800" dirty="0" smtClean="0">
                <a:latin typeface="Algerian" panose="04020705040A02060702" pitchFamily="82" charset="0"/>
              </a:rPr>
              <a:t> de 1974</a:t>
            </a:r>
            <a:endParaRPr lang="pt-PT" sz="4800" dirty="0">
              <a:latin typeface="Algerian" panose="04020705040A02060702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259632" y="5013176"/>
            <a:ext cx="7200800" cy="161704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pt-PT" dirty="0" smtClean="0"/>
              <a:t>                                            </a:t>
            </a:r>
            <a:r>
              <a:rPr lang="pt-PT" sz="1200" dirty="0" smtClean="0">
                <a:latin typeface="Algerian" panose="04020705040A02060702" pitchFamily="82" charset="0"/>
              </a:rPr>
              <a:t>Trabalho realizado por :</a:t>
            </a:r>
          </a:p>
          <a:p>
            <a:pPr marL="0" indent="0" algn="r">
              <a:buNone/>
            </a:pPr>
            <a:r>
              <a:rPr lang="pt-PT" sz="1200" dirty="0">
                <a:latin typeface="Algerian" panose="04020705040A02060702" pitchFamily="82" charset="0"/>
              </a:rPr>
              <a:t> </a:t>
            </a:r>
            <a:r>
              <a:rPr lang="pt-PT" sz="1200" dirty="0" smtClean="0">
                <a:latin typeface="Algerian" panose="04020705040A02060702" pitchFamily="82" charset="0"/>
              </a:rPr>
              <a:t>                                                                             António Pedro Ribeiro Silva </a:t>
            </a:r>
          </a:p>
          <a:p>
            <a:pPr marL="0" indent="0" algn="r">
              <a:buNone/>
            </a:pPr>
            <a:r>
              <a:rPr lang="pt-PT" sz="1200" dirty="0" smtClean="0">
                <a:latin typeface="Algerian" panose="04020705040A02060702" pitchFamily="82" charset="0"/>
              </a:rPr>
              <a:t>                                                                              6ºB nº4</a:t>
            </a:r>
          </a:p>
          <a:p>
            <a:pPr marL="0" indent="0" algn="r">
              <a:buNone/>
            </a:pPr>
            <a:endParaRPr lang="pt-PT" sz="1200" dirty="0">
              <a:latin typeface="Algerian" panose="04020705040A02060702" pitchFamily="82" charset="0"/>
            </a:endParaRPr>
          </a:p>
          <a:p>
            <a:pPr marL="0" indent="0" algn="r">
              <a:buNone/>
            </a:pPr>
            <a:endParaRPr lang="pt-PT" sz="2000" dirty="0" smtClean="0"/>
          </a:p>
          <a:p>
            <a:pPr marL="0" indent="0" algn="r">
              <a:buNone/>
            </a:pPr>
            <a:endParaRPr lang="pt-PT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20" y="1844824"/>
            <a:ext cx="5176840" cy="43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05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000" dirty="0" smtClean="0">
                <a:latin typeface="Algerian" panose="04020705040A02060702" pitchFamily="82" charset="0"/>
              </a:rPr>
              <a:t>A democracia</a:t>
            </a:r>
            <a:endParaRPr lang="pt-PT" sz="4000" dirty="0">
              <a:latin typeface="Algerian" panose="04020705040A02060702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463041" y="2492895"/>
            <a:ext cx="3685024" cy="3589517"/>
          </a:xfrm>
        </p:spPr>
        <p:txBody>
          <a:bodyPr>
            <a:normAutofit/>
          </a:bodyPr>
          <a:lstStyle/>
          <a:p>
            <a:r>
              <a:rPr lang="pt-PT" sz="1400" dirty="0" smtClean="0">
                <a:latin typeface="Algerian" panose="04020705040A02060702" pitchFamily="82" charset="0"/>
              </a:rPr>
              <a:t> O MFA entregou o poder a uma junta de salvação nacional presidida por António de Spínola .</a:t>
            </a:r>
          </a:p>
          <a:p>
            <a:r>
              <a:rPr lang="pt-PT" sz="1400" dirty="0" smtClean="0">
                <a:latin typeface="Algerian" panose="04020705040A02060702" pitchFamily="82" charset="0"/>
              </a:rPr>
              <a:t>  Realizaram-se Eleições livres a 25 de Abril de 1975.</a:t>
            </a:r>
          </a:p>
          <a:p>
            <a:r>
              <a:rPr lang="pt-PT" altLang="pt-PT" sz="1400" dirty="0" smtClean="0">
                <a:latin typeface="Algerian" panose="04020705040A02060702" pitchFamily="82" charset="0"/>
              </a:rPr>
              <a:t>  Todos </a:t>
            </a:r>
            <a:r>
              <a:rPr lang="pt-PT" altLang="pt-PT" sz="1400" dirty="0">
                <a:latin typeface="Algerian" panose="04020705040A02060702" pitchFamily="82" charset="0"/>
              </a:rPr>
              <a:t>os indivíduo com idade superior aos 18 anos tinham o </a:t>
            </a:r>
            <a:r>
              <a:rPr lang="pt-PT" altLang="pt-PT" sz="1400" dirty="0">
                <a:solidFill>
                  <a:srgbClr val="FF0000"/>
                </a:solidFill>
                <a:latin typeface="Algerian" panose="04020705040A02060702" pitchFamily="82" charset="0"/>
              </a:rPr>
              <a:t>direito ao voto. </a:t>
            </a:r>
            <a:endParaRPr lang="pt-PT" sz="1400" dirty="0" smtClean="0">
              <a:solidFill>
                <a:srgbClr val="FF0000"/>
              </a:solidFill>
              <a:latin typeface="Algerian" panose="04020705040A02060702" pitchFamily="82" charset="0"/>
            </a:endParaRPr>
          </a:p>
          <a:p>
            <a:r>
              <a:rPr lang="pt-PT" sz="1400" dirty="0" smtClean="0">
                <a:latin typeface="Algerian" panose="04020705040A02060702" pitchFamily="82" charset="0"/>
              </a:rPr>
              <a:t>  A 2 de </a:t>
            </a:r>
            <a:r>
              <a:rPr lang="pt-PT" sz="1400" dirty="0" err="1" smtClean="0">
                <a:latin typeface="Algerian" panose="04020705040A02060702" pitchFamily="82" charset="0"/>
              </a:rPr>
              <a:t>abril</a:t>
            </a:r>
            <a:r>
              <a:rPr lang="pt-PT" sz="1400" dirty="0" smtClean="0">
                <a:latin typeface="Algerian" panose="04020705040A02060702" pitchFamily="82" charset="0"/>
              </a:rPr>
              <a:t> de 1976 foi publicada a </a:t>
            </a:r>
            <a:r>
              <a:rPr lang="pt-PT" sz="1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Constituição de 1976 </a:t>
            </a:r>
            <a:r>
              <a:rPr lang="pt-PT" sz="1400" dirty="0">
                <a:latin typeface="Algerian" panose="04020705040A02060702" pitchFamily="82" charset="0"/>
              </a:rPr>
              <a:t> </a:t>
            </a:r>
            <a:r>
              <a:rPr lang="pt-PT" sz="1400" dirty="0" smtClean="0">
                <a:latin typeface="Algerian" panose="04020705040A02060702" pitchFamily="82" charset="0"/>
              </a:rPr>
              <a:t>.</a:t>
            </a:r>
            <a:endParaRPr lang="pt-PT" sz="1400" dirty="0">
              <a:latin typeface="Algerian" panose="04020705040A02060702" pitchFamily="82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492896"/>
            <a:ext cx="3018457" cy="358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36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000" dirty="0" smtClean="0">
                <a:latin typeface="Algerian" panose="04020705040A02060702" pitchFamily="82" charset="0"/>
              </a:rPr>
              <a:t>A constituição de 1976</a:t>
            </a:r>
            <a:endParaRPr lang="pt-PT" sz="4000" dirty="0">
              <a:latin typeface="Algerian" panose="04020705040A02060702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463040" y="2492895"/>
            <a:ext cx="6196405" cy="3230173"/>
          </a:xfrm>
        </p:spPr>
        <p:txBody>
          <a:bodyPr>
            <a:normAutofit/>
          </a:bodyPr>
          <a:lstStyle/>
          <a:p>
            <a:r>
              <a:rPr lang="pt-PT" sz="1400" dirty="0" smtClean="0">
                <a:latin typeface="Algerian" panose="04020705040A02060702" pitchFamily="82" charset="0"/>
              </a:rPr>
              <a:t>  A </a:t>
            </a:r>
            <a:r>
              <a:rPr lang="pt-PT" sz="1400" dirty="0">
                <a:latin typeface="Algerian" panose="04020705040A02060702" pitchFamily="82" charset="0"/>
              </a:rPr>
              <a:t>Constituição </a:t>
            </a:r>
            <a:r>
              <a:rPr lang="pt-PT" sz="1400" dirty="0" smtClean="0">
                <a:latin typeface="Algerian" panose="04020705040A02060702" pitchFamily="82" charset="0"/>
              </a:rPr>
              <a:t> </a:t>
            </a:r>
            <a:r>
              <a:rPr lang="pt-PT" sz="1400" dirty="0">
                <a:latin typeface="Algerian" panose="04020705040A02060702" pitchFamily="82" charset="0"/>
              </a:rPr>
              <a:t>aprovada em 1976 </a:t>
            </a:r>
            <a:r>
              <a:rPr lang="pt-PT" sz="1400" dirty="0" smtClean="0">
                <a:latin typeface="Algerian" panose="04020705040A02060702" pitchFamily="82" charset="0"/>
              </a:rPr>
              <a:t>consagrava </a:t>
            </a:r>
            <a:r>
              <a:rPr lang="pt-PT" sz="1400" dirty="0">
                <a:latin typeface="Algerian" panose="04020705040A02060702" pitchFamily="82" charset="0"/>
              </a:rPr>
              <a:t>os princípios democráticos: </a:t>
            </a:r>
            <a:endParaRPr lang="pt-PT" sz="1400" dirty="0" smtClean="0">
              <a:latin typeface="Algerian" panose="04020705040A02060702" pitchFamily="82" charset="0"/>
            </a:endParaRPr>
          </a:p>
          <a:p>
            <a:pPr marL="0" indent="0"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                             Direito </a:t>
            </a:r>
            <a:r>
              <a:rPr lang="pt-PT" sz="1400" dirty="0">
                <a:latin typeface="Algerian" panose="04020705040A02060702" pitchFamily="82" charset="0"/>
              </a:rPr>
              <a:t>à </a:t>
            </a:r>
            <a:r>
              <a:rPr lang="pt-PT" sz="1400" dirty="0" smtClean="0">
                <a:latin typeface="Algerian" panose="04020705040A02060702" pitchFamily="82" charset="0"/>
              </a:rPr>
              <a:t>educação</a:t>
            </a:r>
          </a:p>
          <a:p>
            <a:pPr marL="0" indent="0"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                             </a:t>
            </a:r>
            <a:r>
              <a:rPr lang="pt-PT" sz="1400" dirty="0">
                <a:latin typeface="Algerian" panose="04020705040A02060702" pitchFamily="82" charset="0"/>
              </a:rPr>
              <a:t>Liberdade de </a:t>
            </a:r>
            <a:r>
              <a:rPr lang="pt-PT" sz="1400" dirty="0" smtClean="0">
                <a:latin typeface="Algerian" panose="04020705040A02060702" pitchFamily="82" charset="0"/>
              </a:rPr>
              <a:t>expressão</a:t>
            </a:r>
          </a:p>
          <a:p>
            <a:pPr marL="0" indent="0"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                              </a:t>
            </a:r>
            <a:r>
              <a:rPr lang="pt-PT" sz="1400" dirty="0">
                <a:latin typeface="Algerian" panose="04020705040A02060702" pitchFamily="82" charset="0"/>
              </a:rPr>
              <a:t>Liberdade sindical e direito à greve </a:t>
            </a:r>
            <a:endParaRPr lang="pt-PT" sz="1400" dirty="0" smtClean="0">
              <a:latin typeface="Algerian" panose="04020705040A02060702" pitchFamily="82" charset="0"/>
            </a:endParaRPr>
          </a:p>
          <a:p>
            <a:pPr marL="0" indent="0"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                             Direito </a:t>
            </a:r>
            <a:r>
              <a:rPr lang="pt-PT" sz="1400" dirty="0">
                <a:latin typeface="Algerian" panose="04020705040A02060702" pitchFamily="82" charset="0"/>
              </a:rPr>
              <a:t>de reunião e </a:t>
            </a:r>
            <a:r>
              <a:rPr lang="pt-PT" sz="1400" dirty="0" smtClean="0">
                <a:latin typeface="Algerian" panose="04020705040A02060702" pitchFamily="82" charset="0"/>
              </a:rPr>
              <a:t>associação</a:t>
            </a:r>
          </a:p>
          <a:p>
            <a:pPr marL="0" indent="0"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                              </a:t>
            </a:r>
            <a:r>
              <a:rPr lang="pt-PT" sz="1400" dirty="0">
                <a:latin typeface="Algerian" panose="04020705040A02060702" pitchFamily="82" charset="0"/>
              </a:rPr>
              <a:t>Direito e dever de </a:t>
            </a:r>
            <a:r>
              <a:rPr lang="pt-PT" sz="1400" dirty="0" smtClean="0">
                <a:latin typeface="Algerian" panose="04020705040A02060702" pitchFamily="82" charset="0"/>
              </a:rPr>
              <a:t>votar</a:t>
            </a:r>
          </a:p>
          <a:p>
            <a:pPr marL="0" indent="0">
              <a:buNone/>
            </a:pPr>
            <a:endParaRPr lang="pt-PT" sz="1400" dirty="0" smtClean="0">
              <a:latin typeface="Algerian" panose="04020705040A02060702" pitchFamily="82" charset="0"/>
            </a:endParaRPr>
          </a:p>
          <a:p>
            <a:r>
              <a:rPr lang="pt-PT" sz="1400" dirty="0">
                <a:latin typeface="Algerian" panose="04020705040A02060702" pitchFamily="82" charset="0"/>
              </a:rPr>
              <a:t> </a:t>
            </a:r>
            <a:r>
              <a:rPr lang="pt-PT" sz="1400" dirty="0" smtClean="0">
                <a:latin typeface="Algerian" panose="04020705040A02060702" pitchFamily="82" charset="0"/>
              </a:rPr>
              <a:t>  </a:t>
            </a:r>
            <a:r>
              <a:rPr lang="pt-PT" sz="1400" dirty="0">
                <a:latin typeface="Algerian" panose="04020705040A02060702" pitchFamily="82" charset="0"/>
              </a:rPr>
              <a:t>A Constituição de 1976 também estabeleceu a nova organização política do país, diferenciando as funções ou competências dos vários órgãos políticos. </a:t>
            </a:r>
            <a:endParaRPr lang="pt-PT" sz="1400" dirty="0" smtClean="0">
              <a:latin typeface="Algerian" panose="04020705040A02060702" pitchFamily="82" charset="0"/>
            </a:endParaRPr>
          </a:p>
          <a:p>
            <a:endParaRPr lang="pt-PT" sz="14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54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>
                <a:latin typeface="Algerian" panose="04020705040A02060702" pitchFamily="82" charset="0"/>
              </a:rPr>
              <a:t>Órgãos de poder democráticos</a:t>
            </a:r>
            <a:endParaRPr lang="pt-PT" dirty="0">
              <a:latin typeface="Algerian" panose="04020705040A02060702" pitchFamily="82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773" y="2119313"/>
            <a:ext cx="4799817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230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000" dirty="0" smtClean="0">
                <a:latin typeface="Algerian" panose="04020705040A02060702" pitchFamily="82" charset="0"/>
              </a:rPr>
              <a:t>conclusão</a:t>
            </a:r>
            <a:endParaRPr lang="pt-PT" sz="4000" dirty="0">
              <a:latin typeface="Algerian" panose="04020705040A02060702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 Estes   valores </a:t>
            </a:r>
            <a:r>
              <a:rPr lang="pt-PT" sz="1400" dirty="0">
                <a:latin typeface="Algerian" panose="04020705040A02060702" pitchFamily="82" charset="0"/>
              </a:rPr>
              <a:t>e princípios democráticos </a:t>
            </a:r>
            <a:r>
              <a:rPr lang="pt-PT" sz="1400" dirty="0" smtClean="0">
                <a:latin typeface="Algerian" panose="04020705040A02060702" pitchFamily="82" charset="0"/>
              </a:rPr>
              <a:t> </a:t>
            </a:r>
            <a:r>
              <a:rPr lang="pt-PT" sz="1400" dirty="0">
                <a:latin typeface="Algerian" panose="04020705040A02060702" pitchFamily="82" charset="0"/>
              </a:rPr>
              <a:t>ajudaram a criar </a:t>
            </a:r>
            <a:r>
              <a:rPr lang="pt-PT" sz="1400" dirty="0" smtClean="0">
                <a:latin typeface="Algerian" panose="04020705040A02060702" pitchFamily="82" charset="0"/>
              </a:rPr>
              <a:t>Portugal tal </a:t>
            </a:r>
            <a:r>
              <a:rPr lang="pt-PT" sz="1400" dirty="0">
                <a:latin typeface="Algerian" panose="04020705040A02060702" pitchFamily="82" charset="0"/>
              </a:rPr>
              <a:t>como </a:t>
            </a:r>
            <a:r>
              <a:rPr lang="pt-PT" sz="1400" dirty="0" smtClean="0">
                <a:latin typeface="Algerian" panose="04020705040A02060702" pitchFamily="82" charset="0"/>
              </a:rPr>
              <a:t>hoje  é  . </a:t>
            </a:r>
          </a:p>
          <a:p>
            <a:pPr marL="0" indent="0"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 estes </a:t>
            </a:r>
            <a:r>
              <a:rPr lang="pt-PT" sz="1400" dirty="0">
                <a:latin typeface="Algerian" panose="04020705040A02060702" pitchFamily="82" charset="0"/>
              </a:rPr>
              <a:t>valores devem ser defendidos e preservados por todos os Portugueses.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3573016"/>
            <a:ext cx="209550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9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altLang="pt-PT" dirty="0">
                <a:latin typeface="Algerian" panose="04020705040A02060702" pitchFamily="82" charset="0"/>
              </a:rPr>
              <a:t>Razões que conduziram ao 25 de Abril </a:t>
            </a:r>
            <a:endParaRPr lang="pt-PT" dirty="0">
              <a:latin typeface="Algerian" panose="04020705040A02060702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475656" y="2996952"/>
            <a:ext cx="3816424" cy="3024336"/>
          </a:xfrm>
        </p:spPr>
        <p:txBody>
          <a:bodyPr>
            <a:normAutofit/>
          </a:bodyPr>
          <a:lstStyle/>
          <a:p>
            <a:r>
              <a:rPr lang="pt-PT" altLang="pt-PT" sz="1400" dirty="0">
                <a:latin typeface="Algerian" panose="04020705040A02060702" pitchFamily="82" charset="0"/>
              </a:rPr>
              <a:t>As condições de vida eram  difíceis </a:t>
            </a:r>
            <a:r>
              <a:rPr lang="pt-PT" altLang="pt-PT" sz="1400" dirty="0" smtClean="0">
                <a:latin typeface="Algerian" panose="04020705040A02060702" pitchFamily="82" charset="0"/>
              </a:rPr>
              <a:t>.</a:t>
            </a:r>
          </a:p>
          <a:p>
            <a:r>
              <a:rPr lang="pt-PT" altLang="pt-PT" sz="1400" dirty="0" smtClean="0">
                <a:latin typeface="Algerian" panose="04020705040A02060702" pitchFamily="82" charset="0"/>
              </a:rPr>
              <a:t> Os </a:t>
            </a:r>
            <a:r>
              <a:rPr lang="pt-PT" altLang="pt-PT" sz="1400" dirty="0">
                <a:latin typeface="Algerian" panose="04020705040A02060702" pitchFamily="82" charset="0"/>
              </a:rPr>
              <a:t>Portugueses desejavam </a:t>
            </a:r>
            <a:r>
              <a:rPr lang="pt-PT" altLang="pt-PT" sz="1400" dirty="0" smtClean="0">
                <a:latin typeface="Algerian" panose="04020705040A02060702" pitchFamily="82" charset="0"/>
              </a:rPr>
              <a:t>acabar com a censura  com o partido único e com a PIDE.</a:t>
            </a:r>
          </a:p>
          <a:p>
            <a:r>
              <a:rPr lang="pt-PT" altLang="pt-PT" sz="1400" dirty="0" smtClean="0">
                <a:latin typeface="Algerian" panose="04020705040A02060702" pitchFamily="82" charset="0"/>
              </a:rPr>
              <a:t>Desejo de  Democracia e liberdade</a:t>
            </a:r>
            <a:endParaRPr lang="pt-PT" altLang="pt-PT" sz="1400" dirty="0">
              <a:latin typeface="Algerian" panose="04020705040A02060702" pitchFamily="82" charset="0"/>
            </a:endParaRPr>
          </a:p>
          <a:p>
            <a:r>
              <a:rPr lang="pt-PT" altLang="pt-PT" sz="1400" dirty="0" smtClean="0">
                <a:latin typeface="Algerian" panose="04020705040A02060702" pitchFamily="82" charset="0"/>
              </a:rPr>
              <a:t>A população </a:t>
            </a:r>
            <a:r>
              <a:rPr lang="pt-PT" altLang="pt-PT" sz="1400" dirty="0">
                <a:latin typeface="Algerian" panose="04020705040A02060702" pitchFamily="82" charset="0"/>
              </a:rPr>
              <a:t>portuguesa estava cansada da guerra </a:t>
            </a:r>
            <a:r>
              <a:rPr lang="pt-PT" altLang="pt-PT" sz="1400" dirty="0" smtClean="0">
                <a:latin typeface="Algerian" panose="04020705040A02060702" pitchFamily="82" charset="0"/>
              </a:rPr>
              <a:t>colonial.</a:t>
            </a:r>
          </a:p>
          <a:p>
            <a:endParaRPr lang="pt-PT" altLang="pt-PT" sz="2000" dirty="0">
              <a:latin typeface="Algerian" panose="04020705040A02060702" pitchFamily="82" charset="0"/>
            </a:endParaRPr>
          </a:p>
          <a:p>
            <a:endParaRPr lang="pt-PT" altLang="pt-PT" dirty="0">
              <a:latin typeface="Calibri" pitchFamily="34" charset="0"/>
            </a:endParaRPr>
          </a:p>
          <a:p>
            <a:endParaRPr lang="pt-PT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348881"/>
            <a:ext cx="2744643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27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95023" y="980728"/>
            <a:ext cx="6965245" cy="1224136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latin typeface="Algerian" panose="04020705040A02060702" pitchFamily="82" charset="0"/>
              </a:rPr>
              <a:t>O MFA</a:t>
            </a:r>
            <a:br>
              <a:rPr lang="pt-PT" dirty="0" smtClean="0">
                <a:latin typeface="Algerian" panose="04020705040A02060702" pitchFamily="82" charset="0"/>
              </a:rPr>
            </a:br>
            <a:r>
              <a:rPr lang="pt-PT" dirty="0">
                <a:latin typeface="Algerian" panose="04020705040A02060702" pitchFamily="82" charset="0"/>
              </a:rPr>
              <a:t>Movimento dos capitães</a:t>
            </a:r>
            <a:r>
              <a:rPr lang="pt-PT" dirty="0" smtClean="0">
                <a:latin typeface="Algerian" panose="04020705040A02060702" pitchFamily="82" charset="0"/>
              </a:rPr>
              <a:t/>
            </a:r>
            <a:br>
              <a:rPr lang="pt-PT" dirty="0" smtClean="0">
                <a:latin typeface="Algerian" panose="04020705040A02060702" pitchFamily="82" charset="0"/>
              </a:rPr>
            </a:br>
            <a:endParaRPr lang="pt-PT" dirty="0">
              <a:latin typeface="Algerian" panose="04020705040A02060702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463040" y="2348879"/>
            <a:ext cx="6196405" cy="3374189"/>
          </a:xfrm>
        </p:spPr>
        <p:txBody>
          <a:bodyPr>
            <a:normAutofit/>
          </a:bodyPr>
          <a:lstStyle/>
          <a:p>
            <a:r>
              <a:rPr lang="pt-PT" sz="1400" dirty="0" smtClean="0">
                <a:latin typeface="Algerian" panose="04020705040A02060702" pitchFamily="82" charset="0"/>
              </a:rPr>
              <a:t>   Em </a:t>
            </a:r>
            <a:r>
              <a:rPr lang="pt-PT" sz="1400" dirty="0">
                <a:latin typeface="Algerian" panose="04020705040A02060702" pitchFamily="82" charset="0"/>
              </a:rPr>
              <a:t>1973, surgiu o Movimento das Forças Armadas (MFA) ou </a:t>
            </a:r>
            <a:r>
              <a:rPr lang="pt-PT" sz="1400" dirty="0">
                <a:solidFill>
                  <a:srgbClr val="FF0000"/>
                </a:solidFill>
                <a:latin typeface="Algerian" panose="04020705040A02060702" pitchFamily="82" charset="0"/>
              </a:rPr>
              <a:t>Movimento dos Capitães</a:t>
            </a:r>
            <a:r>
              <a:rPr lang="pt-PT" sz="1400" dirty="0">
                <a:latin typeface="Algerian" panose="04020705040A02060702" pitchFamily="82" charset="0"/>
              </a:rPr>
              <a:t>, como ficou conhecido</a:t>
            </a:r>
            <a:r>
              <a:rPr lang="pt-PT" sz="1400" dirty="0" smtClean="0">
                <a:latin typeface="Algerian" panose="04020705040A02060702" pitchFamily="82" charset="0"/>
              </a:rPr>
              <a:t>.</a:t>
            </a:r>
          </a:p>
          <a:p>
            <a:r>
              <a:rPr lang="pt-PT" sz="1400" dirty="0">
                <a:latin typeface="Algerian" panose="04020705040A02060702" pitchFamily="82" charset="0"/>
              </a:rPr>
              <a:t> </a:t>
            </a:r>
            <a:r>
              <a:rPr lang="pt-PT" sz="1400" dirty="0" smtClean="0">
                <a:latin typeface="Algerian" panose="04020705040A02060702" pitchFamily="82" charset="0"/>
              </a:rPr>
              <a:t>  </a:t>
            </a:r>
            <a:r>
              <a:rPr lang="pt-PT" sz="1400" dirty="0">
                <a:latin typeface="Algerian" panose="04020705040A02060702" pitchFamily="82" charset="0"/>
              </a:rPr>
              <a:t>Começou por ser um movimento clandestino, que nas suas reuniões organizou o golpe militar para derrubar o governo de Marcello Caetano, mudar o regime e acabar com a guerra colonial. </a:t>
            </a:r>
            <a:endParaRPr lang="pt-PT" sz="1400" dirty="0" smtClean="0">
              <a:latin typeface="Algerian" panose="04020705040A02060702" pitchFamily="82" charset="0"/>
            </a:endParaRPr>
          </a:p>
          <a:p>
            <a:r>
              <a:rPr lang="pt-PT" sz="1400" dirty="0" smtClean="0">
                <a:latin typeface="Algerian" panose="04020705040A02060702" pitchFamily="82" charset="0"/>
              </a:rPr>
              <a:t>   </a:t>
            </a:r>
            <a:r>
              <a:rPr lang="pt-PT" sz="1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Otelo Saraiva de Carvalho </a:t>
            </a:r>
            <a:r>
              <a:rPr lang="pt-PT" sz="1400" dirty="0" smtClean="0">
                <a:latin typeface="Algerian" panose="04020705040A02060702" pitchFamily="82" charset="0"/>
              </a:rPr>
              <a:t>comandava as operações.</a:t>
            </a:r>
          </a:p>
          <a:p>
            <a:endParaRPr lang="pt-PT" sz="1400" dirty="0">
              <a:latin typeface="Algerian" panose="04020705040A02060702" pitchFamily="8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219575"/>
            <a:ext cx="28956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82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>
                <a:latin typeface="Algerian" panose="04020705040A02060702" pitchFamily="82" charset="0"/>
              </a:rPr>
              <a:t>Movimento dos capitães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43608" y="1957862"/>
            <a:ext cx="4176465" cy="4063425"/>
          </a:xfrm>
        </p:spPr>
        <p:txBody>
          <a:bodyPr>
            <a:normAutofit/>
          </a:bodyPr>
          <a:lstStyle/>
          <a:p>
            <a:r>
              <a:rPr lang="pt-PT" sz="1400" dirty="0">
                <a:latin typeface="Algerian" panose="04020705040A02060702" pitchFamily="82" charset="0"/>
              </a:rPr>
              <a:t> Todas as unidades militares deviam sair dos quartéis à mesma hora , ocupando as estações de rádio e televisão,  os  aeroportos, e os quartéis que não tinham aderido à revolução.</a:t>
            </a:r>
          </a:p>
          <a:p>
            <a:r>
              <a:rPr lang="pt-PT" sz="1400" dirty="0">
                <a:latin typeface="Algerian" panose="04020705040A02060702" pitchFamily="82" charset="0"/>
              </a:rPr>
              <a:t>   O sinal de saída foi a canção “</a:t>
            </a:r>
            <a:r>
              <a:rPr lang="pt-PT" sz="1400" dirty="0">
                <a:solidFill>
                  <a:srgbClr val="FF0000"/>
                </a:solidFill>
                <a:latin typeface="Algerian" panose="04020705040A02060702" pitchFamily="82" charset="0"/>
              </a:rPr>
              <a:t>Grândola Vila Morena</a:t>
            </a:r>
            <a:r>
              <a:rPr lang="pt-PT" sz="1400" dirty="0">
                <a:latin typeface="Algerian" panose="04020705040A02060702" pitchFamily="82" charset="0"/>
              </a:rPr>
              <a:t>” do cantor Zeca Afonso, que passou na Rádio Renascença. </a:t>
            </a:r>
            <a:endParaRPr lang="pt-PT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1957862"/>
            <a:ext cx="2880320" cy="4256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75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>
                <a:latin typeface="Algerian" panose="04020705040A02060702" pitchFamily="82" charset="0"/>
              </a:rPr>
              <a:t>Movimento dos capitães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463041" y="1988840"/>
            <a:ext cx="3973056" cy="3734229"/>
          </a:xfrm>
        </p:spPr>
        <p:txBody>
          <a:bodyPr/>
          <a:lstStyle/>
          <a:p>
            <a:r>
              <a:rPr lang="pt-PT" dirty="0" smtClean="0"/>
              <a:t>  </a:t>
            </a:r>
            <a:r>
              <a:rPr lang="pt-PT" sz="1400" dirty="0" smtClean="0">
                <a:latin typeface="Algerian" panose="04020705040A02060702" pitchFamily="82" charset="0"/>
              </a:rPr>
              <a:t>Nas ruas, os militares, como </a:t>
            </a:r>
            <a:r>
              <a:rPr lang="pt-PT" sz="1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Salgueiro Maia</a:t>
            </a:r>
            <a:r>
              <a:rPr lang="pt-PT" sz="1400" dirty="0" smtClean="0">
                <a:latin typeface="Algerian" panose="04020705040A02060702" pitchFamily="82" charset="0"/>
              </a:rPr>
              <a:t>, recebem o apoio da população, que lhes oferece comida e bebida e os saúda . </a:t>
            </a:r>
          </a:p>
          <a:p>
            <a:r>
              <a:rPr lang="pt-PT" sz="1400" dirty="0">
                <a:latin typeface="Algerian" panose="04020705040A02060702" pitchFamily="82" charset="0"/>
              </a:rPr>
              <a:t> </a:t>
            </a:r>
            <a:r>
              <a:rPr lang="pt-PT" sz="1400" dirty="0" smtClean="0">
                <a:latin typeface="Algerian" panose="04020705040A02060702" pitchFamily="82" charset="0"/>
              </a:rPr>
              <a:t>  Um grupo de mulheres vendedoras de flores oferecem-lhes  cravos vermelhos  o que acaba por dar um outro nome ao movimento da revolução passando a chamar-se </a:t>
            </a:r>
            <a:r>
              <a:rPr lang="pt-PT" sz="1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a Revolução dos Cravos.</a:t>
            </a:r>
          </a:p>
          <a:p>
            <a:pPr marL="0" indent="0"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</a:t>
            </a:r>
            <a:endParaRPr lang="pt-PT" sz="1400" dirty="0">
              <a:latin typeface="Algerian" panose="04020705040A02060702" pitchFamily="8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472954"/>
            <a:ext cx="27051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348880"/>
            <a:ext cx="27241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860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>
                <a:latin typeface="Algerian" panose="04020705040A02060702" pitchFamily="82" charset="0"/>
              </a:rPr>
              <a:t>Movimento dos capitães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547664" y="2132856"/>
            <a:ext cx="6480719" cy="3603812"/>
          </a:xfrm>
        </p:spPr>
        <p:txBody>
          <a:bodyPr/>
          <a:lstStyle/>
          <a:p>
            <a:r>
              <a:rPr lang="pt-PT" sz="1400" dirty="0" smtClean="0">
                <a:latin typeface="Algerian" panose="04020705040A02060702" pitchFamily="82" charset="0"/>
              </a:rPr>
              <a:t>  Marcelo </a:t>
            </a:r>
            <a:r>
              <a:rPr lang="pt-PT" sz="1400" dirty="0">
                <a:latin typeface="Algerian" panose="04020705040A02060702" pitchFamily="82" charset="0"/>
              </a:rPr>
              <a:t>Caetano , primeiro-ministro refugiou-se no  quartel general da GNR NO largo do Carmo . </a:t>
            </a:r>
          </a:p>
          <a:p>
            <a:r>
              <a:rPr lang="pt-PT" sz="1400" dirty="0">
                <a:latin typeface="Algerian" panose="04020705040A02060702" pitchFamily="82" charset="0"/>
              </a:rPr>
              <a:t>   Este quartel foi cercado pelas tropas do general Salgueiro Maia .</a:t>
            </a:r>
          </a:p>
          <a:p>
            <a:r>
              <a:rPr lang="pt-PT" sz="1400" dirty="0">
                <a:latin typeface="Algerian" panose="04020705040A02060702" pitchFamily="82" charset="0"/>
              </a:rPr>
              <a:t> Marcelo caetano e os seus homens  rendem-se e  são presos e depois  levados  para o exílio. </a:t>
            </a:r>
          </a:p>
          <a:p>
            <a:endParaRPr lang="pt-PT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524" y="3861048"/>
            <a:ext cx="22479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709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>
                <a:latin typeface="Algerian" panose="04020705040A02060702" pitchFamily="82" charset="0"/>
              </a:rPr>
              <a:t>O Programa da MFA</a:t>
            </a:r>
            <a:endParaRPr lang="pt-PT" dirty="0">
              <a:latin typeface="Algerian" panose="04020705040A02060702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43609" y="2132856"/>
            <a:ext cx="3456384" cy="3603812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pt-PT" altLang="pt-PT" sz="1400" dirty="0" smtClean="0">
                <a:latin typeface="Algerian" panose="04020705040A02060702" pitchFamily="82" charset="0"/>
              </a:rPr>
              <a:t>  O </a:t>
            </a:r>
            <a:r>
              <a:rPr lang="pt-PT" altLang="pt-PT" sz="1400" dirty="0">
                <a:latin typeface="Algerian" panose="04020705040A02060702" pitchFamily="82" charset="0"/>
              </a:rPr>
              <a:t>Movimento das Forças Armadas compromete-se a </a:t>
            </a:r>
            <a:r>
              <a:rPr lang="pt-PT" altLang="pt-PT" sz="1400" dirty="0">
                <a:solidFill>
                  <a:srgbClr val="FF0000"/>
                </a:solidFill>
                <a:latin typeface="Algerian" panose="04020705040A02060702" pitchFamily="82" charset="0"/>
              </a:rPr>
              <a:t>pôr em pratica as seguintes </a:t>
            </a:r>
            <a:r>
              <a:rPr lang="pt-PT" altLang="pt-PT" sz="1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medidas</a:t>
            </a:r>
            <a:r>
              <a:rPr lang="pt-PT" altLang="pt-PT" sz="1400" dirty="0">
                <a:solidFill>
                  <a:srgbClr val="FF0000"/>
                </a:solidFill>
                <a:latin typeface="Algerian" panose="04020705040A02060702" pitchFamily="82" charset="0"/>
              </a:rPr>
              <a:t> </a:t>
            </a:r>
            <a:r>
              <a:rPr lang="pt-PT" altLang="pt-PT" sz="1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: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  * libertação </a:t>
            </a:r>
            <a:r>
              <a:rPr lang="pt-PT" sz="1400" dirty="0">
                <a:latin typeface="Algerian" panose="04020705040A02060702" pitchFamily="82" charset="0"/>
              </a:rPr>
              <a:t>dos presos políticos; </a:t>
            </a:r>
            <a:endParaRPr lang="pt-PT" sz="1400" dirty="0" smtClean="0">
              <a:latin typeface="Algerian" panose="04020705040A02060702" pitchFamily="82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* extinção </a:t>
            </a:r>
            <a:r>
              <a:rPr lang="pt-PT" sz="1400" dirty="0">
                <a:latin typeface="Algerian" panose="04020705040A02060702" pitchFamily="82" charset="0"/>
              </a:rPr>
              <a:t>da polícia política (PIDE-DGS); </a:t>
            </a:r>
            <a:endParaRPr lang="pt-PT" sz="1400" dirty="0" smtClean="0">
              <a:latin typeface="Algerian" panose="04020705040A02060702" pitchFamily="82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* extinção </a:t>
            </a:r>
            <a:r>
              <a:rPr lang="pt-PT" sz="1400" dirty="0">
                <a:latin typeface="Algerian" panose="04020705040A02060702" pitchFamily="82" charset="0"/>
              </a:rPr>
              <a:t>da Legião e da Mocidade Portuguesas; </a:t>
            </a:r>
            <a:endParaRPr lang="pt-PT" sz="1400" dirty="0" smtClean="0">
              <a:latin typeface="Algerian" panose="04020705040A02060702" pitchFamily="82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 *abolição </a:t>
            </a:r>
            <a:r>
              <a:rPr lang="pt-PT" sz="1400" dirty="0">
                <a:latin typeface="Algerian" panose="04020705040A02060702" pitchFamily="82" charset="0"/>
              </a:rPr>
              <a:t>da censura; </a:t>
            </a:r>
            <a:endParaRPr lang="pt-PT" sz="1400" dirty="0" smtClean="0">
              <a:latin typeface="Algerian" panose="04020705040A02060702" pitchFamily="82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</a:t>
            </a:r>
            <a:r>
              <a:rPr lang="pt-PT" sz="1400" dirty="0">
                <a:latin typeface="Algerian" panose="04020705040A02060702" pitchFamily="82" charset="0"/>
              </a:rPr>
              <a:t>*</a:t>
            </a:r>
            <a:r>
              <a:rPr lang="pt-PT" sz="1400" dirty="0" smtClean="0">
                <a:latin typeface="Algerian" panose="04020705040A02060702" pitchFamily="82" charset="0"/>
              </a:rPr>
              <a:t> liberdade </a:t>
            </a:r>
            <a:r>
              <a:rPr lang="pt-PT" sz="1400" dirty="0">
                <a:latin typeface="Algerian" panose="04020705040A02060702" pitchFamily="82" charset="0"/>
              </a:rPr>
              <a:t>de expressão; </a:t>
            </a:r>
            <a:endParaRPr lang="pt-PT" sz="1400" dirty="0" smtClean="0">
              <a:latin typeface="Algerian" panose="04020705040A02060702" pitchFamily="82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pt-PT" sz="1400" dirty="0" smtClean="0">
                <a:latin typeface="Algerian" panose="04020705040A02060702" pitchFamily="82" charset="0"/>
              </a:rPr>
              <a:t> * resolução </a:t>
            </a:r>
            <a:r>
              <a:rPr lang="pt-PT" sz="1400" dirty="0">
                <a:latin typeface="Algerian" panose="04020705040A02060702" pitchFamily="82" charset="0"/>
              </a:rPr>
              <a:t>do problema da guerra colonial. </a:t>
            </a:r>
            <a:endParaRPr lang="pt-PT" altLang="pt-PT" sz="1400" dirty="0">
              <a:latin typeface="Algerian" panose="04020705040A02060702" pitchFamily="82" charset="0"/>
            </a:endParaRPr>
          </a:p>
        </p:txBody>
      </p:sp>
      <p:pic>
        <p:nvPicPr>
          <p:cNvPr id="4" name="Picture 6" descr="25abril.jpg (50202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15096"/>
            <a:ext cx="3847643" cy="2880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835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altLang="pt-PT" sz="4000" dirty="0">
                <a:latin typeface="Algerian" panose="04020705040A02060702" pitchFamily="82" charset="0"/>
              </a:rPr>
              <a:t>A Independência das Colónias</a:t>
            </a:r>
            <a:endParaRPr lang="pt-PT" sz="4000" dirty="0">
              <a:latin typeface="Algerian" panose="04020705040A02060702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71601" y="2119257"/>
            <a:ext cx="4608512" cy="3603812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pt-PT" altLang="pt-PT" sz="1500" dirty="0" smtClean="0">
                <a:latin typeface="Algerian" panose="04020705040A02060702" pitchFamily="82" charset="0"/>
              </a:rPr>
              <a:t>   Depois </a:t>
            </a:r>
            <a:r>
              <a:rPr lang="pt-PT" altLang="pt-PT" sz="1500" dirty="0">
                <a:latin typeface="Algerian" panose="04020705040A02060702" pitchFamily="82" charset="0"/>
              </a:rPr>
              <a:t>do 25 de Abril de 1974, o estado português reconheceu a </a:t>
            </a:r>
            <a:r>
              <a:rPr lang="pt-PT" altLang="pt-PT" sz="1500" dirty="0">
                <a:solidFill>
                  <a:srgbClr val="FF0000"/>
                </a:solidFill>
                <a:latin typeface="Algerian" panose="04020705040A02060702" pitchFamily="82" charset="0"/>
              </a:rPr>
              <a:t>independência das </a:t>
            </a:r>
            <a:r>
              <a:rPr lang="pt-PT" altLang="pt-PT" sz="15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colónias Africanas. </a:t>
            </a:r>
            <a:endParaRPr lang="pt-PT" altLang="pt-PT" sz="1500" dirty="0">
              <a:solidFill>
                <a:srgbClr val="FF0000"/>
              </a:solidFill>
              <a:latin typeface="Algerian" panose="04020705040A02060702" pitchFamily="82" charset="0"/>
            </a:endParaRPr>
          </a:p>
          <a:p>
            <a:pPr>
              <a:spcBef>
                <a:spcPct val="50000"/>
              </a:spcBef>
            </a:pPr>
            <a:r>
              <a:rPr lang="pt-PT" altLang="pt-PT" sz="1500" dirty="0" smtClean="0">
                <a:latin typeface="Algerian" panose="04020705040A02060702" pitchFamily="82" charset="0"/>
              </a:rPr>
              <a:t>  Houve </a:t>
            </a:r>
            <a:r>
              <a:rPr lang="pt-PT" altLang="pt-PT" sz="1500" dirty="0">
                <a:latin typeface="Algerian" panose="04020705040A02060702" pitchFamily="82" charset="0"/>
              </a:rPr>
              <a:t>negociações e </a:t>
            </a:r>
            <a:r>
              <a:rPr lang="pt-PT" altLang="pt-PT" sz="1500" dirty="0" smtClean="0">
                <a:latin typeface="Algerian" panose="04020705040A02060702" pitchFamily="82" charset="0"/>
              </a:rPr>
              <a:t>acordos </a:t>
            </a:r>
            <a:r>
              <a:rPr lang="pt-PT" altLang="pt-PT" sz="1500" dirty="0">
                <a:latin typeface="Algerian" panose="04020705040A02060702" pitchFamily="82" charset="0"/>
              </a:rPr>
              <a:t>e desse modo nasceram novos países independentes de língua oficial portuguesa. </a:t>
            </a:r>
            <a:r>
              <a:rPr lang="pt-PT" altLang="pt-PT" sz="1500" dirty="0" smtClean="0">
                <a:latin typeface="Algerian" panose="04020705040A02060702" pitchFamily="82" charset="0"/>
              </a:rPr>
              <a:t>( Guiné-Bissau , Angola , Moçambique , Cabo Verde e S. Tomé e Príncipe ).</a:t>
            </a:r>
          </a:p>
          <a:p>
            <a:pPr>
              <a:spcBef>
                <a:spcPct val="50000"/>
              </a:spcBef>
            </a:pPr>
            <a:r>
              <a:rPr lang="pt-PT" sz="1400" dirty="0" smtClean="0">
                <a:latin typeface="Algerian" panose="04020705040A02060702" pitchFamily="82" charset="0"/>
              </a:rPr>
              <a:t>  A </a:t>
            </a:r>
            <a:r>
              <a:rPr lang="pt-PT" sz="1400" dirty="0">
                <a:latin typeface="Algerian" panose="04020705040A02060702" pitchFamily="82" charset="0"/>
              </a:rPr>
              <a:t>independência das colónias africanas  </a:t>
            </a:r>
            <a:r>
              <a:rPr lang="pt-PT" sz="1400" dirty="0" smtClean="0">
                <a:latin typeface="Algerian" panose="04020705040A02060702" pitchFamily="82" charset="0"/>
              </a:rPr>
              <a:t>levou ao </a:t>
            </a:r>
            <a:r>
              <a:rPr lang="pt-PT" sz="1400" dirty="0">
                <a:latin typeface="Algerian" panose="04020705040A02060702" pitchFamily="82" charset="0"/>
              </a:rPr>
              <a:t>regresso de cerca de 500 000 portugueses que não tinham condições para permanecer em África – </a:t>
            </a:r>
            <a:r>
              <a:rPr lang="pt-PT" sz="1400" dirty="0">
                <a:solidFill>
                  <a:srgbClr val="FF0000"/>
                </a:solidFill>
                <a:latin typeface="Algerian" panose="04020705040A02060702" pitchFamily="82" charset="0"/>
              </a:rPr>
              <a:t>os retornados</a:t>
            </a:r>
            <a:r>
              <a:rPr lang="pt-PT" sz="1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.</a:t>
            </a:r>
          </a:p>
          <a:p>
            <a:endParaRPr lang="pt-PT" sz="1400" dirty="0">
              <a:latin typeface="Algerian" panose="04020705040A02060702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924944"/>
            <a:ext cx="248602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72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latin typeface="Algerian" panose="04020705040A02060702" pitchFamily="82" charset="0"/>
              </a:rPr>
              <a:t>Os retornados</a:t>
            </a:r>
            <a:endParaRPr lang="pt-PT" dirty="0">
              <a:latin typeface="Algerian" panose="04020705040A02060702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1400" dirty="0" smtClean="0">
                <a:latin typeface="Algerian" panose="04020705040A02060702" pitchFamily="82" charset="0"/>
              </a:rPr>
              <a:t>  Os </a:t>
            </a:r>
            <a:r>
              <a:rPr lang="pt-PT" sz="1400" dirty="0">
                <a:latin typeface="Algerian" panose="04020705040A02060702" pitchFamily="82" charset="0"/>
              </a:rPr>
              <a:t>retornados deixaram para trás a vida que tinham construído </a:t>
            </a:r>
            <a:r>
              <a:rPr lang="pt-PT" sz="1400" dirty="0" smtClean="0">
                <a:latin typeface="Algerian" panose="04020705040A02060702" pitchFamily="82" charset="0"/>
              </a:rPr>
              <a:t>. </a:t>
            </a:r>
          </a:p>
          <a:p>
            <a:r>
              <a:rPr lang="pt-PT" sz="1400" dirty="0">
                <a:latin typeface="Algerian" panose="04020705040A02060702" pitchFamily="82" charset="0"/>
              </a:rPr>
              <a:t> </a:t>
            </a:r>
            <a:r>
              <a:rPr lang="pt-PT" sz="1400" dirty="0" smtClean="0">
                <a:latin typeface="Algerian" panose="04020705040A02060702" pitchFamily="82" charset="0"/>
              </a:rPr>
              <a:t>  Os </a:t>
            </a:r>
            <a:r>
              <a:rPr lang="pt-PT" sz="1400" dirty="0">
                <a:latin typeface="Algerian" panose="04020705040A02060702" pitchFamily="82" charset="0"/>
              </a:rPr>
              <a:t>primeiros tempos foram difíceis, mas rapidamente, com a ajuda do governo e com o seu próprio empenho, </a:t>
            </a:r>
            <a:r>
              <a:rPr lang="pt-PT" sz="1400" dirty="0" smtClean="0">
                <a:latin typeface="Algerian" panose="04020705040A02060702" pitchFamily="82" charset="0"/>
              </a:rPr>
              <a:t>estes  </a:t>
            </a:r>
            <a:r>
              <a:rPr lang="pt-PT" sz="1400" dirty="0">
                <a:latin typeface="Algerian" panose="04020705040A02060702" pitchFamily="82" charset="0"/>
              </a:rPr>
              <a:t>se integraram na sociedade portuguesa </a:t>
            </a:r>
            <a:r>
              <a:rPr lang="pt-PT" sz="1400" dirty="0" smtClean="0">
                <a:latin typeface="Algerian" panose="04020705040A02060702" pitchFamily="82" charset="0"/>
              </a:rPr>
              <a:t>.</a:t>
            </a:r>
          </a:p>
          <a:p>
            <a:r>
              <a:rPr lang="pt-PT" sz="1400" dirty="0" smtClean="0">
                <a:latin typeface="Algerian" panose="04020705040A02060702" pitchFamily="82" charset="0"/>
              </a:rPr>
              <a:t>    É de realçar o seu espirito empreendedor e a sua contribuição para a dinamização da economia portuguesa  assim como o seu espirito de iniciativa e o seu estilo de vida mais informal e aberto.</a:t>
            </a:r>
            <a:endParaRPr lang="pt-PT" sz="1400" dirty="0">
              <a:latin typeface="Algerian" panose="04020705040A02060702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3" y="4288492"/>
            <a:ext cx="2088232" cy="193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96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finete">
  <a:themeElements>
    <a:clrScheme name="Alfinet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Alfinet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lfine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236</TotalTime>
  <Words>691</Words>
  <Application>Microsoft Office PowerPoint</Application>
  <PresentationFormat>Apresentação no Ecrã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4" baseType="lpstr">
      <vt:lpstr>Alfinete</vt:lpstr>
      <vt:lpstr>O 25 de abril de 1974</vt:lpstr>
      <vt:lpstr>Razões que conduziram ao 25 de Abril </vt:lpstr>
      <vt:lpstr>O MFA Movimento dos capitães </vt:lpstr>
      <vt:lpstr>Movimento dos capitães</vt:lpstr>
      <vt:lpstr>Movimento dos capitães</vt:lpstr>
      <vt:lpstr>Movimento dos capitães</vt:lpstr>
      <vt:lpstr>O Programa da MFA</vt:lpstr>
      <vt:lpstr>A Independência das Colónias</vt:lpstr>
      <vt:lpstr>Os retornados</vt:lpstr>
      <vt:lpstr>A democracia</vt:lpstr>
      <vt:lpstr>A constituição de 1976</vt:lpstr>
      <vt:lpstr>Órgãos de poder democráticos</vt:lpstr>
      <vt:lpstr>conclusão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25 de abril de 1974</dc:title>
  <dc:creator>Utilizador</dc:creator>
  <cp:lastModifiedBy>solemp</cp:lastModifiedBy>
  <cp:revision>28</cp:revision>
  <dcterms:created xsi:type="dcterms:W3CDTF">2016-05-22T11:01:47Z</dcterms:created>
  <dcterms:modified xsi:type="dcterms:W3CDTF">2016-05-23T08:38:33Z</dcterms:modified>
</cp:coreProperties>
</file>