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99" d="100"/>
          <a:sy n="99" d="100"/>
        </p:scale>
        <p:origin x="-12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6642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024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1897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3943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436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831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2675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4897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9815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2947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2510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9038B-41D0-43B2-9533-7A31275761DF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B9B82-B4F0-4B7D-BCE5-E1E9D9A5E87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248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5243195"/>
          </a:xfrm>
        </p:spPr>
        <p:txBody>
          <a:bodyPr>
            <a:normAutofit/>
          </a:bodyPr>
          <a:lstStyle/>
          <a:p>
            <a:pPr algn="ctr"/>
            <a:r>
              <a:rPr lang="pt-PT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REVOLUÇÃO DE 25 DE ABRIL</a:t>
            </a:r>
            <a:endParaRPr lang="pt-PT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90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682" y="365125"/>
            <a:ext cx="11549462" cy="5868035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002060"/>
                </a:solidFill>
                <a:latin typeface="Algerian" panose="04020705040A02060702" pitchFamily="82" charset="0"/>
              </a:rPr>
              <a:t>25 </a:t>
            </a:r>
            <a:r>
              <a:rPr lang="pt-PT" dirty="0">
                <a:solidFill>
                  <a:srgbClr val="002060"/>
                </a:solidFill>
                <a:latin typeface="Algerian" panose="04020705040A02060702" pitchFamily="82" charset="0"/>
              </a:rPr>
              <a:t>de Abril de </a:t>
            </a:r>
            <a:r>
              <a:rPr lang="pt-PT" dirty="0" smtClean="0">
                <a:solidFill>
                  <a:srgbClr val="002060"/>
                </a:solidFill>
                <a:latin typeface="Algerian" panose="04020705040A02060702" pitchFamily="82" charset="0"/>
              </a:rPr>
              <a:t>1974 </a:t>
            </a:r>
            <a:r>
              <a:rPr lang="pt-PT" dirty="0" smtClean="0"/>
              <a:t>      </a:t>
            </a:r>
            <a:r>
              <a:rPr lang="pt-PT" sz="14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REVOLUÇÃO QUE PÔS FIM AO ESTADO NOVO E </a:t>
            </a:r>
            <a:br>
              <a:rPr lang="pt-PT" sz="14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</a:br>
            <a:r>
              <a:rPr lang="pt-PT" sz="1400" b="1" dirty="0">
                <a:solidFill>
                  <a:srgbClr val="C00000"/>
                </a:solidFill>
                <a:latin typeface="Baskerville Old Face" panose="02020602080505020303" pitchFamily="18" charset="0"/>
              </a:rPr>
              <a:t> </a:t>
            </a:r>
            <a:r>
              <a:rPr lang="pt-PT" sz="14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                                                                                                                                         UMA DITADURA QUE DUROU QUASE MEIO SÉCULO</a:t>
            </a:r>
            <a:r>
              <a:rPr lang="pt-PT" sz="1400" b="1" dirty="0" smtClean="0">
                <a:solidFill>
                  <a:srgbClr val="C00000"/>
                </a:solidFill>
              </a:rPr>
              <a:t/>
            </a:r>
            <a:br>
              <a:rPr lang="pt-PT" sz="1400" b="1" dirty="0" smtClean="0">
                <a:solidFill>
                  <a:srgbClr val="C00000"/>
                </a:solidFill>
              </a:rPr>
            </a:br>
            <a:r>
              <a:rPr lang="pt-PT" sz="1400" b="1" dirty="0">
                <a:solidFill>
                  <a:srgbClr val="C00000"/>
                </a:solidFill>
              </a:rPr>
              <a:t/>
            </a:r>
            <a:br>
              <a:rPr lang="pt-PT" sz="1400" b="1" dirty="0">
                <a:solidFill>
                  <a:srgbClr val="C00000"/>
                </a:solidFill>
              </a:rPr>
            </a:br>
            <a:endParaRPr lang="pt-PT" sz="1400" b="1" dirty="0">
              <a:solidFill>
                <a:srgbClr val="C00000"/>
              </a:solidFill>
            </a:endParaRPr>
          </a:p>
        </p:txBody>
      </p:sp>
      <p:sp>
        <p:nvSpPr>
          <p:cNvPr id="3" name="Retângulo arredondado 2"/>
          <p:cNvSpPr/>
          <p:nvPr/>
        </p:nvSpPr>
        <p:spPr>
          <a:xfrm>
            <a:off x="6713033" y="2257778"/>
            <a:ext cx="5138111" cy="16820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424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0721" y="365125"/>
            <a:ext cx="11786839" cy="5756895"/>
          </a:xfrm>
        </p:spPr>
        <p:txBody>
          <a:bodyPr>
            <a:normAutofit/>
          </a:bodyPr>
          <a:lstStyle/>
          <a:p>
            <a:r>
              <a:rPr lang="pt-P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EM QUE CONSISTIA O ESTADO NOVO? </a:t>
            </a:r>
            <a:endParaRPr lang="pt-PT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3" name="Seta para a direita 2"/>
          <p:cNvSpPr/>
          <p:nvPr/>
        </p:nvSpPr>
        <p:spPr>
          <a:xfrm>
            <a:off x="5028993" y="1987307"/>
            <a:ext cx="880945" cy="39029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5731726" y="1884556"/>
            <a:ext cx="5861963" cy="4760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95250" indent="-142875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censura e a falta de liberdade </a:t>
            </a:r>
          </a:p>
          <a:p>
            <a:pPr marL="285750" marR="95250" indent="-142875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guerra colonial</a:t>
            </a:r>
            <a:endParaRPr lang="pt-PT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95250" indent="-142875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Existência de um partido único, com a proibição de aparecimento de novos partidos políticos.</a:t>
            </a:r>
          </a:p>
          <a:p>
            <a:pPr marL="285750" marR="95250" indent="-142875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condições de vida difícil que levaram à emigração de muitos Portugueses</a:t>
            </a:r>
          </a:p>
          <a:p>
            <a:pPr marL="285750" marR="95250" indent="-142875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Existência de uma polícia estatal a PIDE (polícia de vigilância e defesa do Estado)</a:t>
            </a:r>
            <a:r>
              <a:rPr lang="pt-PT" dirty="0" smtClean="0">
                <a:solidFill>
                  <a:srgbClr val="577572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      </a:t>
            </a:r>
            <a:endParaRPr lang="pt-PT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eta para a direita 4"/>
          <p:cNvSpPr/>
          <p:nvPr/>
        </p:nvSpPr>
        <p:spPr>
          <a:xfrm>
            <a:off x="5028994" y="2519842"/>
            <a:ext cx="880945" cy="39029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Seta para a direita 5"/>
          <p:cNvSpPr/>
          <p:nvPr/>
        </p:nvSpPr>
        <p:spPr>
          <a:xfrm>
            <a:off x="5054532" y="3061110"/>
            <a:ext cx="880945" cy="39029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Seta para a direita 6"/>
          <p:cNvSpPr/>
          <p:nvPr/>
        </p:nvSpPr>
        <p:spPr>
          <a:xfrm>
            <a:off x="5028992" y="4388502"/>
            <a:ext cx="880945" cy="39029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Seta para a direita 7"/>
          <p:cNvSpPr/>
          <p:nvPr/>
        </p:nvSpPr>
        <p:spPr>
          <a:xfrm>
            <a:off x="4973445" y="5325601"/>
            <a:ext cx="880945" cy="390293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575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9333" y="376414"/>
            <a:ext cx="11435644" cy="6193719"/>
          </a:xfrm>
        </p:spPr>
        <p:txBody>
          <a:bodyPr>
            <a:normAutofit/>
          </a:bodyPr>
          <a:lstStyle/>
          <a:p>
            <a:r>
              <a:rPr lang="pt-PT" sz="2200" dirty="0" smtClean="0">
                <a:latin typeface="Baskerville Old Face" panose="02020602080505020303" pitchFamily="18" charset="0"/>
              </a:rPr>
              <a:t/>
            </a:r>
            <a:br>
              <a:rPr lang="pt-PT" sz="2200" dirty="0" smtClean="0">
                <a:latin typeface="Baskerville Old Face" panose="02020602080505020303" pitchFamily="18" charset="0"/>
              </a:rPr>
            </a:br>
            <a:r>
              <a:rPr lang="pt-PT" sz="2200" dirty="0" smtClean="0">
                <a:latin typeface="Baskerville Old Face" panose="02020602080505020303" pitchFamily="18" charset="0"/>
              </a:rPr>
              <a:t/>
            </a:r>
            <a:br>
              <a:rPr lang="pt-PT" sz="2200" dirty="0" smtClean="0">
                <a:latin typeface="Baskerville Old Face" panose="02020602080505020303" pitchFamily="18" charset="0"/>
              </a:rPr>
            </a:br>
            <a:r>
              <a:rPr lang="pt-PT" sz="2200" dirty="0" smtClean="0">
                <a:latin typeface="Baskerville Old Face" panose="02020602080505020303" pitchFamily="18" charset="0"/>
              </a:rPr>
              <a:t>       </a:t>
            </a: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A Guerra colonial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/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    A expressão pública de opiniões contra o regime e contra a guerra era severamente reprimida pelos aparelhos censório e policial: </a:t>
            </a:r>
            <a:r>
              <a:rPr lang="pt-PT" sz="22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lápis azul</a:t>
            </a:r>
            <a:br>
              <a:rPr lang="pt-PT" sz="22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 </a:t>
            </a: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/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 Os partidos e movimentos políticos se encontravam proibidos 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/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As prisões políticas cheias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Os líderes oposicionistas exilados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Os sindicatos fortemente controlados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Interdita a greve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</a:t>
            </a:r>
            <a:b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pt-PT" sz="2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    A vida cultural apertadamente vigiada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Estrela de 5 pontas 2"/>
          <p:cNvSpPr/>
          <p:nvPr/>
        </p:nvSpPr>
        <p:spPr>
          <a:xfrm>
            <a:off x="248356" y="1010179"/>
            <a:ext cx="485422" cy="42897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Estrela de 5 pontas 3"/>
          <p:cNvSpPr/>
          <p:nvPr/>
        </p:nvSpPr>
        <p:spPr>
          <a:xfrm>
            <a:off x="191912" y="1542168"/>
            <a:ext cx="541866" cy="42897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Estrela de 5 pontas 4"/>
          <p:cNvSpPr/>
          <p:nvPr/>
        </p:nvSpPr>
        <p:spPr>
          <a:xfrm>
            <a:off x="169333" y="2440163"/>
            <a:ext cx="564445" cy="428978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Estrela de 5 pontas 5"/>
          <p:cNvSpPr/>
          <p:nvPr/>
        </p:nvSpPr>
        <p:spPr>
          <a:xfrm>
            <a:off x="169333" y="3044295"/>
            <a:ext cx="428977" cy="42897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Estrela de 5 pontas 6"/>
          <p:cNvSpPr/>
          <p:nvPr/>
        </p:nvSpPr>
        <p:spPr>
          <a:xfrm>
            <a:off x="169332" y="3648427"/>
            <a:ext cx="428977" cy="428978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Estrela de 5 pontas 7"/>
          <p:cNvSpPr/>
          <p:nvPr/>
        </p:nvSpPr>
        <p:spPr>
          <a:xfrm>
            <a:off x="169331" y="4252559"/>
            <a:ext cx="428977" cy="42897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Estrela de 5 pontas 8"/>
          <p:cNvSpPr/>
          <p:nvPr/>
        </p:nvSpPr>
        <p:spPr>
          <a:xfrm>
            <a:off x="169330" y="4840286"/>
            <a:ext cx="428977" cy="428978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Estrela de 5 pontas 9"/>
          <p:cNvSpPr/>
          <p:nvPr/>
        </p:nvSpPr>
        <p:spPr>
          <a:xfrm>
            <a:off x="169329" y="5475286"/>
            <a:ext cx="428977" cy="42897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47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6089" y="365125"/>
            <a:ext cx="11525955" cy="6193719"/>
          </a:xfrm>
        </p:spPr>
        <p:txBody>
          <a:bodyPr>
            <a:normAutofit/>
          </a:bodyPr>
          <a:lstStyle/>
          <a:p>
            <a: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                      EIS O DIA DA REVOLUÇÃO</a:t>
            </a:r>
            <a:b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/>
            </a:r>
            <a:br>
              <a:rPr lang="pt-PT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</a:br>
            <a:endParaRPr lang="pt-PT" sz="3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3" name="Pergaminho vertical 2"/>
          <p:cNvSpPr/>
          <p:nvPr/>
        </p:nvSpPr>
        <p:spPr>
          <a:xfrm>
            <a:off x="0" y="1817512"/>
            <a:ext cx="5836356" cy="4910666"/>
          </a:xfrm>
          <a:prstGeom prst="verticalScroll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endParaRPr lang="pt-PT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Na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madrugada 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de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25 de 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Abril num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posto de comando clandestino em Lisboa, há um aparelho de rádio sintonizado na estação da Rádio Renascença. </a:t>
            </a:r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Á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sua volta alguns oficiais das Forças Armadas 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(MFA) esperam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ansiosos ouvir a senha que confirmará o 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decorrer da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irremediável 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revolução já planeada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. </a:t>
            </a:r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Será iniciada sob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a forma de uma canção: Grândola, Vila Morena, do cantor José Afonso</a:t>
            </a:r>
            <a:r>
              <a:rPr lang="pt-PT" dirty="0" smtClean="0">
                <a:solidFill>
                  <a:schemeClr val="tx1"/>
                </a:solidFill>
              </a:rPr>
              <a:t>.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</a:t>
            </a:r>
          </a:p>
          <a:p>
            <a:pPr algn="ctr"/>
            <a:endParaRPr lang="pt-PT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O povo vem para a rua vem para a rua para expressar a sua alegria e juntar-se ás forças armadas.</a:t>
            </a:r>
          </a:p>
          <a:p>
            <a:pPr algn="ctr"/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4" name="Pergaminho vertical 3"/>
          <p:cNvSpPr/>
          <p:nvPr/>
        </p:nvSpPr>
        <p:spPr>
          <a:xfrm>
            <a:off x="6163733" y="1817512"/>
            <a:ext cx="5858934" cy="4741332"/>
          </a:xfrm>
          <a:prstGeom prst="verticalScroll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endParaRPr lang="pt-PT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Inicia-se o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cerco ao Quartel do Carmo, chefiado por Salgueiro Maia, entre milhares de pessoas que apoiavam os militares revoltosos. </a:t>
            </a:r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Dentro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do Quartel estão refugiados Marcelo Caetano e mais dois ministros do seu Gabinete. </a:t>
            </a:r>
          </a:p>
          <a:p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 Spínola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, mandatado pelo MFA entra no Quartel do Carmo para negociar a rendição do Governo. O Quartel do Carmo hasteia a bandeira branca. </a:t>
            </a:r>
          </a:p>
          <a:p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O General Spínola é designado Presidente da República</a:t>
            </a:r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.</a:t>
            </a:r>
          </a:p>
          <a:p>
            <a:r>
              <a:rPr lang="pt-PT" b="1" dirty="0" smtClean="0">
                <a:solidFill>
                  <a:schemeClr val="tx1"/>
                </a:solidFill>
                <a:latin typeface="Baskerville Old Face" panose="02020602080505020303" pitchFamily="18" charset="0"/>
              </a:rPr>
              <a:t>Libertação </a:t>
            </a: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dos presos políticos de Caxias e Peniche.</a:t>
            </a:r>
          </a:p>
          <a:p>
            <a:endParaRPr lang="pt-PT" b="1" dirty="0" smtClean="0">
              <a:solidFill>
                <a:schemeClr val="tx1"/>
              </a:solidFill>
              <a:latin typeface="Baskerville Old Face" panose="02020602080505020303" pitchFamily="18" charset="0"/>
            </a:endParaRPr>
          </a:p>
          <a:p>
            <a:endParaRPr lang="pt-PT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03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74715"/>
          </a:xfrm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pt-PT" sz="4800" b="1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O POVO CONSEGUIU A SUA LIBERDADE</a:t>
            </a:r>
            <a:endParaRPr lang="pt-PT" sz="4800" b="1" dirty="0">
              <a:solidFill>
                <a:srgbClr val="FF00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11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7378" y="137161"/>
            <a:ext cx="11616266" cy="6320084"/>
          </a:xfrm>
        </p:spPr>
        <p:txBody>
          <a:bodyPr>
            <a:normAutofit fontScale="90000"/>
          </a:bodyPr>
          <a:lstStyle/>
          <a:p>
            <a:pPr algn="ctr"/>
            <a:r>
              <a:rPr lang="pt-PT" dirty="0" smtClean="0">
                <a:latin typeface="Baskerville Old Face" panose="02020602080505020303" pitchFamily="18" charset="0"/>
              </a:rPr>
              <a:t/>
            </a:r>
            <a:br>
              <a:rPr lang="pt-PT" dirty="0" smtClean="0">
                <a:latin typeface="Baskerville Old Face" panose="02020602080505020303" pitchFamily="18" charset="0"/>
              </a:rPr>
            </a:br>
            <a:r>
              <a:rPr lang="pt-PT" dirty="0" smtClean="0">
                <a:latin typeface="Baskerville Old Face" panose="02020602080505020303" pitchFamily="18" charset="0"/>
              </a:rPr>
              <a:t/>
            </a:r>
            <a:br>
              <a:rPr lang="pt-PT" dirty="0" smtClean="0">
                <a:latin typeface="Baskerville Old Face" panose="02020602080505020303" pitchFamily="18" charset="0"/>
              </a:rPr>
            </a:br>
            <a:r>
              <a:rPr lang="pt-PT" dirty="0">
                <a:latin typeface="Baskerville Old Face" panose="02020602080505020303" pitchFamily="18" charset="0"/>
              </a:rPr>
              <a:t/>
            </a:r>
            <a:br>
              <a:rPr lang="pt-PT" dirty="0">
                <a:latin typeface="Baskerville Old Face" panose="02020602080505020303" pitchFamily="18" charset="0"/>
              </a:rPr>
            </a:br>
            <a:r>
              <a:rPr lang="pt-PT" b="1" dirty="0" smtClean="0">
                <a:latin typeface="Algerian" panose="04020705040A02060702" pitchFamily="82" charset="0"/>
              </a:rPr>
              <a:t>No </a:t>
            </a:r>
            <a:r>
              <a:rPr lang="pt-PT" b="1" dirty="0">
                <a:latin typeface="Algerian" panose="04020705040A02060702" pitchFamily="82" charset="0"/>
              </a:rPr>
              <a:t>dia 25 de Abril de 1975 realizaram-se as primeiras eleições livres, para a Assembleia Constituinte, que foram ganhas pelo PS</a:t>
            </a:r>
            <a:r>
              <a:rPr lang="pt-PT" b="1" dirty="0" smtClean="0">
                <a:latin typeface="Algerian" panose="04020705040A02060702" pitchFamily="82" charset="0"/>
              </a:rPr>
              <a:t>. </a:t>
            </a:r>
            <a:r>
              <a:rPr lang="pt-PT" dirty="0" smtClean="0">
                <a:latin typeface="Baskerville Old Face" panose="02020602080505020303" pitchFamily="18" charset="0"/>
              </a:rPr>
              <a:t/>
            </a:r>
            <a:br>
              <a:rPr lang="pt-PT" dirty="0" smtClean="0">
                <a:latin typeface="Baskerville Old Face" panose="02020602080505020303" pitchFamily="18" charset="0"/>
              </a:rPr>
            </a:br>
            <a:r>
              <a:rPr lang="pt-PT" dirty="0" smtClean="0">
                <a:latin typeface="Baskerville Old Face" panose="02020602080505020303" pitchFamily="18" charset="0"/>
              </a:rPr>
              <a:t/>
            </a:r>
            <a:br>
              <a:rPr lang="pt-PT" dirty="0" smtClean="0">
                <a:latin typeface="Baskerville Old Face" panose="02020602080505020303" pitchFamily="18" charset="0"/>
              </a:rPr>
            </a:br>
            <a:r>
              <a:rPr lang="pt-PT" b="1" dirty="0" smtClean="0">
                <a:latin typeface="Algerian" panose="04020705040A02060702" pitchFamily="82" charset="0"/>
              </a:rPr>
              <a:t>Durante a década entre 1976 e 1986 Portugal registaram-se </a:t>
            </a:r>
            <a:br>
              <a:rPr lang="pt-PT" b="1" dirty="0" smtClean="0">
                <a:latin typeface="Algerian" panose="04020705040A02060702" pitchFamily="82" charset="0"/>
              </a:rPr>
            </a:br>
            <a:r>
              <a:rPr lang="pt-PT" b="1" dirty="0" smtClean="0">
                <a:latin typeface="Algerian" panose="04020705040A02060702" pitchFamily="82" charset="0"/>
              </a:rPr>
              <a:t>progressos importantes</a:t>
            </a:r>
            <a:br>
              <a:rPr lang="pt-PT" b="1" dirty="0" smtClean="0">
                <a:latin typeface="Algerian" panose="04020705040A02060702" pitchFamily="82" charset="0"/>
              </a:rPr>
            </a:br>
            <a:r>
              <a:rPr lang="pt-PT" b="1" dirty="0" smtClean="0">
                <a:latin typeface="Algerian" panose="04020705040A02060702" pitchFamily="82" charset="0"/>
              </a:rPr>
              <a:t>na implementação da Democracia e do </a:t>
            </a:r>
            <a:br>
              <a:rPr lang="pt-PT" b="1" dirty="0" smtClean="0">
                <a:latin typeface="Algerian" panose="04020705040A02060702" pitchFamily="82" charset="0"/>
              </a:rPr>
            </a:br>
            <a:r>
              <a:rPr lang="pt-PT" b="1" dirty="0" smtClean="0">
                <a:latin typeface="Algerian" panose="04020705040A02060702" pitchFamily="82" charset="0"/>
              </a:rPr>
              <a:t>Desenvolvimento </a:t>
            </a:r>
            <a:br>
              <a:rPr lang="pt-PT" b="1" dirty="0" smtClean="0">
                <a:latin typeface="Algerian" panose="04020705040A02060702" pitchFamily="82" charset="0"/>
              </a:rPr>
            </a:br>
            <a:r>
              <a:rPr lang="pt-PT" dirty="0"/>
              <a:t/>
            </a:r>
            <a:br>
              <a:rPr lang="pt-PT" dirty="0"/>
            </a:br>
            <a:r>
              <a:rPr lang="pt-PT" dirty="0"/>
              <a:t> </a:t>
            </a:r>
            <a:br>
              <a:rPr lang="pt-PT" dirty="0"/>
            </a:b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4079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734" y="398991"/>
            <a:ext cx="10515600" cy="5979231"/>
          </a:xfrm>
        </p:spPr>
        <p:txBody>
          <a:bodyPr/>
          <a:lstStyle/>
          <a:p>
            <a:pPr algn="ctr"/>
            <a:r>
              <a:rPr lang="pt-PT" dirty="0" smtClean="0">
                <a:latin typeface="+mn-lt"/>
              </a:rPr>
              <a:t>Trabalho Realizado por </a:t>
            </a:r>
            <a:br>
              <a:rPr lang="pt-PT" dirty="0" smtClean="0">
                <a:latin typeface="+mn-lt"/>
              </a:rPr>
            </a:br>
            <a:r>
              <a:rPr lang="pt-PT" dirty="0" smtClean="0">
                <a:latin typeface="+mn-lt"/>
              </a:rPr>
              <a:t>Matilde Rocha</a:t>
            </a:r>
            <a:br>
              <a:rPr lang="pt-PT" dirty="0" smtClean="0">
                <a:latin typeface="+mn-lt"/>
              </a:rPr>
            </a:br>
            <a:r>
              <a:rPr lang="pt-PT" dirty="0" smtClean="0">
                <a:latin typeface="+mn-lt"/>
              </a:rPr>
              <a:t>6ºJ Nº 20</a:t>
            </a:r>
            <a:endParaRPr lang="pt-PT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58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271</Words>
  <Application>Microsoft Office PowerPoint</Application>
  <PresentationFormat>Personalizados</PresentationFormat>
  <Paragraphs>30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REVOLUÇÃO DE 25 DE ABRIL</vt:lpstr>
      <vt:lpstr>25 de Abril de 1974       REVOLUÇÃO QUE PÔS FIM AO ESTADO NOVO E                                                                                                                                            UMA DITADURA QUE DUROU QUASE MEIO SÉCULO  </vt:lpstr>
      <vt:lpstr>EM QUE CONSISTIA O ESTADO NOVO? </vt:lpstr>
      <vt:lpstr>         A Guerra colonial           A expressão pública de opiniões contra o regime e contra a guerra era severamente reprimida pelos aparelhos censório e policial: lápis azul         Os partidos e movimentos políticos se encontravam proibidos        As prisões políticas cheias        Os líderes oposicionistas exilados        Os sindicatos fortemente controlados        Interdita a greve        A vida cultural apertadamente vigiada </vt:lpstr>
      <vt:lpstr>                      EIS O DIA DA REVOLUÇÃO         </vt:lpstr>
      <vt:lpstr>O POVO CONSEGUIU A SUA LIBERDADE</vt:lpstr>
      <vt:lpstr>   No dia 25 de Abril de 1975 realizaram-se as primeiras eleições livres, para a Assembleia Constituinte, que foram ganhas pelo PS.   Durante a década entre 1976 e 1986 Portugal registaram-se  progressos importantes na implementação da Democracia e do  Desenvolvimento     </vt:lpstr>
      <vt:lpstr>Trabalho Realizado por  Matilde Rocha 6ºJ Nº 20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de ABRIL</dc:title>
  <dc:creator>Maria gonçalves</dc:creator>
  <cp:lastModifiedBy>solemp</cp:lastModifiedBy>
  <cp:revision>12</cp:revision>
  <dcterms:created xsi:type="dcterms:W3CDTF">2016-05-12T19:30:25Z</dcterms:created>
  <dcterms:modified xsi:type="dcterms:W3CDTF">2016-05-23T08:34:30Z</dcterms:modified>
</cp:coreProperties>
</file>