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1405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1978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090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2559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298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5829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4180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9410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800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5063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9380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04739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6962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2207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7273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145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761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57F9-1160-474F-9F8B-5F69820D4DC8}" type="datetimeFigureOut">
              <a:rPr lang="pt-PT" smtClean="0"/>
              <a:t>05-12-2015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BED5A-DF6A-4401-AC2E-47CE7EF59A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5089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nior.te.pt/escolinha/anosLista.jsp?id=192&amp;p=6&amp;d=hgp&amp;t=apr" TargetMode="External"/><Relationship Id="rId2" Type="http://schemas.openxmlformats.org/officeDocument/2006/relationships/hyperlink" Target="https://www.google.com.br/search?hl=p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  <a:p>
            <a:endParaRPr lang="pt-PT" dirty="0" smtClean="0"/>
          </a:p>
        </p:txBody>
      </p:sp>
      <p:sp>
        <p:nvSpPr>
          <p:cNvPr id="5" name="Retângulo 4"/>
          <p:cNvSpPr/>
          <p:nvPr/>
        </p:nvSpPr>
        <p:spPr>
          <a:xfrm>
            <a:off x="3505163" y="1913093"/>
            <a:ext cx="51475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 escravatura</a:t>
            </a:r>
            <a:endParaRPr lang="pt-B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382" y="804545"/>
            <a:ext cx="2520117" cy="282765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896" y="3158382"/>
            <a:ext cx="4030438" cy="231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3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No Brasil, a escravidão teve início </a:t>
            </a:r>
            <a:r>
              <a:rPr lang="pt-PT" dirty="0" smtClean="0"/>
              <a:t>na metade </a:t>
            </a:r>
            <a:r>
              <a:rPr lang="pt-PT" dirty="0"/>
              <a:t>do século XVI. </a:t>
            </a:r>
          </a:p>
          <a:p>
            <a:r>
              <a:rPr lang="pt-PT" dirty="0"/>
              <a:t>As plantações de cana-de-açúcar e, mais tarde, a descoberta de </a:t>
            </a:r>
            <a:r>
              <a:rPr lang="pt-PT" dirty="0" smtClean="0"/>
              <a:t>ouro, e de diamantes </a:t>
            </a:r>
            <a:r>
              <a:rPr lang="pt-PT" dirty="0"/>
              <a:t>no Brasil </a:t>
            </a:r>
            <a:r>
              <a:rPr lang="pt-PT" dirty="0" smtClean="0"/>
              <a:t>causaram uma grande </a:t>
            </a:r>
            <a:r>
              <a:rPr lang="pt-PT" dirty="0"/>
              <a:t>necessidade de mão-de-obra escrava africana. Os índios brasileiros, habituados a viverem da caça e da recolecção, não se adaptaram aos trabalhos duros das plantações de açúcar, e o facto de não resistirem às doenças europeias, transmitidas pelos colonos, foi outro motivo </a:t>
            </a:r>
            <a:r>
              <a:rPr lang="pt-PT" dirty="0" smtClean="0"/>
              <a:t>de </a:t>
            </a:r>
            <a:r>
              <a:rPr lang="pt-PT" dirty="0" smtClean="0"/>
              <a:t>não se adaptarem.</a:t>
            </a:r>
          </a:p>
          <a:p>
            <a:r>
              <a:rPr lang="pt-PT" dirty="0" smtClean="0"/>
              <a:t> Por isso, começaram a partir da </a:t>
            </a:r>
            <a:r>
              <a:rPr lang="pt-PT" dirty="0"/>
              <a:t>costa </a:t>
            </a:r>
            <a:r>
              <a:rPr lang="pt-PT" dirty="0" smtClean="0"/>
              <a:t>africana </a:t>
            </a:r>
            <a:r>
              <a:rPr lang="pt-PT" dirty="0"/>
              <a:t>milhares de escravos em direcção ao Brasil.</a:t>
            </a:r>
          </a:p>
          <a:p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3849937" y="947467"/>
            <a:ext cx="765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Como tudo começou!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39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2494811"/>
            <a:ext cx="10820400" cy="4024125"/>
          </a:xfrm>
        </p:spPr>
        <p:txBody>
          <a:bodyPr/>
          <a:lstStyle/>
          <a:p>
            <a:r>
              <a:rPr lang="pt-PT" dirty="0" smtClean="0"/>
              <a:t>Este mapa ,corresponde há rota de escravatura de África para o Brasil.</a:t>
            </a:r>
          </a:p>
          <a:p>
            <a:pPr marL="0" indent="0">
              <a:buNone/>
            </a:pPr>
            <a:r>
              <a:rPr lang="pt-PT" dirty="0" smtClean="0"/>
              <a:t>                                                        Guiné – Pernambuco</a:t>
            </a:r>
          </a:p>
          <a:p>
            <a:pPr marL="0" indent="0">
              <a:buNone/>
            </a:pPr>
            <a:r>
              <a:rPr lang="pt-PT" dirty="0" smtClean="0"/>
              <a:t>                                                        S.Tomé – Pernambuco</a:t>
            </a:r>
          </a:p>
          <a:p>
            <a:pPr marL="0" indent="0">
              <a:buNone/>
            </a:pPr>
            <a:r>
              <a:rPr lang="pt-PT" dirty="0" smtClean="0"/>
              <a:t>                                                        Angola – Baía</a:t>
            </a:r>
          </a:p>
          <a:p>
            <a:pPr marL="0" indent="0">
              <a:buNone/>
            </a:pPr>
            <a:r>
              <a:rPr lang="pt-PT" dirty="0" smtClean="0"/>
              <a:t>                                                        Moçambique – Rio de Janeiro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87" y="2969517"/>
            <a:ext cx="3867729" cy="247421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96000" y="740485"/>
            <a:ext cx="21788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Mapa</a:t>
            </a:r>
          </a:p>
          <a:p>
            <a:pPr algn="ctr"/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978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Os escravos podiam ser comprados a chefes locais, prisioneiros de guerra ou capturados pelos traficantes</a:t>
            </a:r>
            <a:r>
              <a:rPr lang="pt-PT" dirty="0" smtClean="0"/>
              <a:t>.</a:t>
            </a:r>
          </a:p>
          <a:p>
            <a:r>
              <a:rPr lang="pt-PT" dirty="0" smtClean="0"/>
              <a:t> </a:t>
            </a:r>
            <a:r>
              <a:rPr lang="pt-PT" dirty="0"/>
              <a:t>Eram depois marcados com um ferro em </a:t>
            </a:r>
            <a:r>
              <a:rPr lang="pt-PT" dirty="0" smtClean="0"/>
              <a:t>brasa como se fossem animais, </a:t>
            </a:r>
            <a:r>
              <a:rPr lang="pt-PT" dirty="0"/>
              <a:t>e levados para armazéns, ou prisões, até serem transportados para o seu destino.</a:t>
            </a:r>
          </a:p>
          <a:p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1726421" y="569102"/>
            <a:ext cx="1210858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Como eram comprados e marcados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10" y="4206622"/>
            <a:ext cx="2828925" cy="161925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823" y="4023528"/>
            <a:ext cx="2217330" cy="21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6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De seguida, eram levados para o Brasil, em navios chamados “Navios Negreiros”, em alguns navios eram transportados cerca de 700 escravos, onde demoravam entre 25 e 50 dias, mas sempre </a:t>
            </a:r>
            <a:r>
              <a:rPr lang="pt-PT" dirty="0"/>
              <a:t>em péssimas condições. Mal alimentados, mal agasalhados e vivendo num ambiente de grande sujidade, as doenças propagavam-se com </a:t>
            </a:r>
            <a:r>
              <a:rPr lang="pt-PT" dirty="0" smtClean="0"/>
              <a:t>rapidez, o número de mortes de cada viagem era sempre elevado.</a:t>
            </a:r>
          </a:p>
          <a:p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2807985" y="660863"/>
            <a:ext cx="9023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Como eram transportados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722125"/>
            <a:ext cx="4319966" cy="149656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92" y="4307641"/>
            <a:ext cx="2871788" cy="191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Ao chegarem ao Brasil, eram separados e </a:t>
            </a:r>
            <a:r>
              <a:rPr lang="pt-PT" dirty="0" smtClean="0"/>
              <a:t>vendidos. Eram obrigados </a:t>
            </a:r>
            <a:r>
              <a:rPr lang="pt-PT" dirty="0"/>
              <a:t>às mais duras tarefas e aos constantes maus tratos, tentavam muitas vezes fugir para o interior e esconderem-se ou começar uma nova vida em liberdade.</a:t>
            </a:r>
          </a:p>
          <a:p>
            <a:r>
              <a:rPr lang="pt-PT" dirty="0"/>
              <a:t>Por isso, os colonos ricos tinham vigilantes encarregues de capturar os fugitivos.</a:t>
            </a:r>
          </a:p>
          <a:p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4364796" y="947466"/>
            <a:ext cx="6655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 tentativa de fuga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07" y="4039351"/>
            <a:ext cx="2985234" cy="217933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448" y="3713610"/>
            <a:ext cx="18192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92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A libertação dos </a:t>
            </a:r>
            <a:r>
              <a:rPr lang="pt-PT" dirty="0" smtClean="0"/>
              <a:t>escravos era raro. Podia, mesmo assim, </a:t>
            </a:r>
            <a:r>
              <a:rPr lang="pt-PT" dirty="0"/>
              <a:t>ser feita através de uma </a:t>
            </a:r>
            <a:r>
              <a:rPr lang="pt-PT" dirty="0">
                <a:solidFill>
                  <a:srgbClr val="FF0000"/>
                </a:solidFill>
              </a:rPr>
              <a:t>carta de alforria </a:t>
            </a:r>
            <a:r>
              <a:rPr lang="pt-PT" dirty="0"/>
              <a:t>dada pelo dono como recompensa de qualquer serviço excepcional ou, em casos muito raros, comprada pelo próprio escravo, se conseguisse juntar dinheiro</a:t>
            </a:r>
            <a:r>
              <a:rPr lang="pt-PT" dirty="0" smtClean="0"/>
              <a:t>.</a:t>
            </a:r>
          </a:p>
          <a:p>
            <a:r>
              <a:rPr lang="pt-PT" dirty="0" smtClean="0"/>
              <a:t> Portanto seria muito dificil e muito raro, um escravo conseguir.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309" y="4013926"/>
            <a:ext cx="3413305" cy="2720561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915" y="3876588"/>
            <a:ext cx="1914792" cy="285789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4535853" y="891881"/>
            <a:ext cx="5740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Carta de Alforria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72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Entre meados do século XVI e 1850, foi a data que finalmente a lei proíbiu o tráfico de escravos para o Brasil; de África para o Brasil foram levados entre 3 500 000 e 3 900 000 escravos.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4460380" y="440234"/>
            <a:ext cx="67104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Quando finalmente</a:t>
            </a:r>
          </a:p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tudo acabou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221" y="3789400"/>
            <a:ext cx="2268159" cy="242928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17158"/>
            <a:ext cx="2952466" cy="230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0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Trabalho realizado por: </a:t>
            </a:r>
            <a:r>
              <a:rPr lang="pt-PT" dirty="0" smtClean="0"/>
              <a:t>Beatriz Bessa nº5 6ºC</a:t>
            </a:r>
          </a:p>
          <a:p>
            <a:r>
              <a:rPr lang="pt-PT" dirty="0" smtClean="0">
                <a:solidFill>
                  <a:srgbClr val="FF0000"/>
                </a:solidFill>
              </a:rPr>
              <a:t>Sites consultados:</a:t>
            </a:r>
          </a:p>
          <a:p>
            <a:r>
              <a:rPr lang="pt-PT" dirty="0">
                <a:solidFill>
                  <a:schemeClr val="accent2">
                    <a:lumMod val="60000"/>
                    <a:lumOff val="40000"/>
                  </a:schemeClr>
                </a:solidFill>
                <a:hlinkClick r:id="rId2"/>
              </a:rPr>
              <a:t>https://</a:t>
            </a:r>
            <a:r>
              <a:rPr lang="pt-PT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2"/>
              </a:rPr>
              <a:t>www.google.com.br/search?hl=pt</a:t>
            </a:r>
            <a:endParaRPr lang="pt-PT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pt-PT" dirty="0">
                <a:solidFill>
                  <a:schemeClr val="accent2">
                    <a:lumMod val="60000"/>
                    <a:lumOff val="40000"/>
                  </a:schemeClr>
                </a:solidFill>
                <a:hlinkClick r:id="rId3"/>
              </a:rPr>
              <a:t>http://</a:t>
            </a:r>
            <a:r>
              <a:rPr lang="pt-PT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3"/>
              </a:rPr>
              <a:t>www.junior.te.pt/escolinha/anosLista.jsp?id=192&amp;p=6&amp;d=hgp&amp;t=apr</a:t>
            </a:r>
            <a:endParaRPr lang="pt-PT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pt-P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Livro.</a:t>
            </a:r>
          </a:p>
          <a:p>
            <a:r>
              <a:rPr lang="pt-PT" dirty="0"/>
              <a:t> </a:t>
            </a:r>
            <a:r>
              <a:rPr lang="pt-PT" dirty="0" smtClean="0"/>
              <a:t>                                                                         </a:t>
            </a:r>
          </a:p>
          <a:p>
            <a:r>
              <a:rPr lang="pt-PT" dirty="0"/>
              <a:t> </a:t>
            </a:r>
            <a:r>
              <a:rPr lang="pt-PT" dirty="0" smtClean="0"/>
              <a:t>                                                                        Espero que goste!!! </a:t>
            </a:r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6916596" y="729102"/>
            <a:ext cx="1334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Fim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275544"/>
            <a:ext cx="5868609" cy="224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ilha de Vapor">
  <a:themeElements>
    <a:clrScheme name="Trilha de Vapor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Trilha de Vapor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ilha de Vapor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TM04033937[[fn=Trilha de Vapor]]</Template>
  <TotalTime>117</TotalTime>
  <Words>460</Words>
  <Application>Microsoft Office PowerPoint</Application>
  <PresentationFormat>Widescreen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2" baseType="lpstr">
      <vt:lpstr>Arial</vt:lpstr>
      <vt:lpstr>Century Gothic</vt:lpstr>
      <vt:lpstr>Trilha de Vapor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USER</cp:lastModifiedBy>
  <cp:revision>13</cp:revision>
  <dcterms:created xsi:type="dcterms:W3CDTF">2015-12-05T16:15:00Z</dcterms:created>
  <dcterms:modified xsi:type="dcterms:W3CDTF">2015-12-05T18:26:21Z</dcterms:modified>
</cp:coreProperties>
</file>